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sldIdLst>
    <p:sldId id="256" r:id="rId2"/>
    <p:sldId id="257" r:id="rId3"/>
    <p:sldId id="268" r:id="rId4"/>
    <p:sldId id="258" r:id="rId5"/>
    <p:sldId id="259" r:id="rId6"/>
    <p:sldId id="260" r:id="rId7"/>
    <p:sldId id="261" r:id="rId8"/>
    <p:sldId id="262" r:id="rId9"/>
    <p:sldId id="264" r:id="rId10"/>
    <p:sldId id="265" r:id="rId11"/>
    <p:sldId id="263" r:id="rId12"/>
    <p:sldId id="266" r:id="rId13"/>
    <p:sldId id="267" r:id="rId14"/>
    <p:sldId id="270"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85" d="100"/>
          <a:sy n="85" d="100"/>
        </p:scale>
        <p:origin x="59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8EC48A-2C01-4B28-A38F-E44F9D687E81}" type="datetimeFigureOut">
              <a:rPr lang="en-US" smtClean="0"/>
              <a:t>11/5/2024</a:t>
            </a:fld>
            <a:endParaRPr lang="en-US"/>
          </a:p>
        </p:txBody>
      </p:sp>
      <p:sp>
        <p:nvSpPr>
          <p:cNvPr id="5" name="Footer Placeholder 4"/>
          <p:cNvSpPr>
            <a:spLocks noGrp="1"/>
          </p:cNvSpPr>
          <p:nvPr>
            <p:ph type="ftr" sz="quarter" idx="11"/>
          </p:nvPr>
        </p:nvSpPr>
        <p:spPr>
          <a:xfrm>
            <a:off x="2493105" y="329307"/>
            <a:ext cx="4897310"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2096EB28-522A-4CFA-BD4D-5F5737494D0C}" type="slidenum">
              <a:rPr lang="en-US" smtClean="0"/>
              <a:t>‹#›</a:t>
            </a:fld>
            <a:endParaRPr lang="en-US"/>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7943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8EC48A-2C01-4B28-A38F-E44F9D687E81}"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6EB28-522A-4CFA-BD4D-5F5737494D0C}"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070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8EC48A-2C01-4B28-A38F-E44F9D687E81}"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6EB28-522A-4CFA-BD4D-5F5737494D0C}" type="slidenum">
              <a:rPr lang="en-US" smtClean="0"/>
              <a:t>‹#›</a:t>
            </a:fld>
            <a:endParaRPr lang="en-US"/>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5520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8EC48A-2C01-4B28-A38F-E44F9D687E81}"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6EB28-522A-4CFA-BD4D-5F5737494D0C}"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755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8EC48A-2C01-4B28-A38F-E44F9D687E81}"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6EB28-522A-4CFA-BD4D-5F5737494D0C}" type="slidenum">
              <a:rPr lang="en-US" smtClean="0"/>
              <a:t>‹#›</a:t>
            </a:fld>
            <a:endParaRPr 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2906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EC48A-2C01-4B28-A38F-E44F9D687E81}"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96EB28-522A-4CFA-BD4D-5F5737494D0C}" type="slidenum">
              <a:rPr lang="en-US" smtClean="0"/>
              <a:t>‹#›</a:t>
            </a:fld>
            <a:endParaRPr 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7437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8EC48A-2C01-4B28-A38F-E44F9D687E81}" type="datetimeFigureOut">
              <a:rPr lang="en-US" smtClean="0"/>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96EB28-522A-4CFA-BD4D-5F5737494D0C}" type="slidenum">
              <a:rPr lang="en-US" smtClean="0"/>
              <a:t>‹#›</a:t>
            </a:fld>
            <a:endParaRPr 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1341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8EC48A-2C01-4B28-A38F-E44F9D687E81}" type="datetimeFigureOut">
              <a:rPr lang="en-US" smtClean="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96EB28-522A-4CFA-BD4D-5F5737494D0C}" type="slidenum">
              <a:rPr lang="en-US" smtClean="0"/>
              <a:t>‹#›</a:t>
            </a:fld>
            <a:endParaRPr 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7870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EC48A-2C01-4B28-A38F-E44F9D687E81}" type="datetimeFigureOut">
              <a:rPr lang="en-US" smtClean="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96EB28-522A-4CFA-BD4D-5F5737494D0C}" type="slidenum">
              <a:rPr lang="en-US" smtClean="0"/>
              <a:t>‹#›</a:t>
            </a:fld>
            <a:endParaRPr lang="en-US"/>
          </a:p>
        </p:txBody>
      </p:sp>
    </p:spTree>
    <p:extLst>
      <p:ext uri="{BB962C8B-B14F-4D97-AF65-F5344CB8AC3E}">
        <p14:creationId xmlns:p14="http://schemas.microsoft.com/office/powerpoint/2010/main" val="1388793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8EC48A-2C01-4B28-A38F-E44F9D687E81}"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96EB28-522A-4CFA-BD4D-5F5737494D0C}" type="slidenum">
              <a:rPr lang="en-US" smtClean="0"/>
              <a:t>‹#›</a:t>
            </a:fld>
            <a:endParaRPr 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2641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0A8EC48A-2C01-4B28-A38F-E44F9D687E81}" type="datetimeFigureOut">
              <a:rPr lang="en-US" smtClean="0"/>
              <a:t>11/5/2024</a:t>
            </a:fld>
            <a:endParaRPr lang="en-US"/>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2096EB28-522A-4CFA-BD4D-5F5737494D0C}" type="slidenum">
              <a:rPr lang="en-US" smtClean="0"/>
              <a:t>‹#›</a:t>
            </a:fld>
            <a:endParaRPr lang="en-US"/>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6139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A8EC48A-2C01-4B28-A38F-E44F9D687E81}" type="datetimeFigureOut">
              <a:rPr lang="en-US" smtClean="0"/>
              <a:t>11/5/2024</a:t>
            </a:fld>
            <a:endParaRPr lang="en-US"/>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096EB28-522A-4CFA-BD4D-5F5737494D0C}" type="slidenum">
              <a:rPr lang="en-US" smtClean="0"/>
              <a:t>‹#›</a:t>
            </a:fld>
            <a:endParaRPr lang="en-US"/>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9932690"/>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grad.uw.edu/graduate-student-funding/fellowships/" TargetMode="External"/><Relationship Id="rId2" Type="http://schemas.openxmlformats.org/officeDocument/2006/relationships/hyperlink" Target="https://www.tacoma.uw.edu/finaid"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nasponline.org/" TargetMode="External"/><Relationship Id="rId4" Type="http://schemas.openxmlformats.org/officeDocument/2006/relationships/hyperlink" Target="https://www.tacoma.uw.edu/soe/scholarships-funding"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7D5EE-889F-4C48-953B-039688FD14E3}"/>
              </a:ext>
            </a:extLst>
          </p:cNvPr>
          <p:cNvSpPr>
            <a:spLocks noGrp="1"/>
          </p:cNvSpPr>
          <p:nvPr>
            <p:ph type="ctrTitle"/>
          </p:nvPr>
        </p:nvSpPr>
        <p:spPr/>
        <p:txBody>
          <a:bodyPr/>
          <a:lstStyle/>
          <a:p>
            <a:pPr algn="l"/>
            <a:r>
              <a:rPr lang="en-US" sz="3600" dirty="0"/>
              <a:t>Education Specialist (</a:t>
            </a:r>
            <a:r>
              <a:rPr lang="en-US" sz="3600" dirty="0" err="1"/>
              <a:t>EdS</a:t>
            </a:r>
            <a:r>
              <a:rPr lang="en-US" sz="3600" dirty="0"/>
              <a:t>) in School </a:t>
            </a:r>
            <a:r>
              <a:rPr lang="en-US" sz="3600" dirty="0" err="1"/>
              <a:t>Psychology|School</a:t>
            </a:r>
            <a:r>
              <a:rPr lang="en-US" sz="3600" dirty="0"/>
              <a:t> of Education</a:t>
            </a:r>
          </a:p>
        </p:txBody>
      </p:sp>
      <p:sp>
        <p:nvSpPr>
          <p:cNvPr id="3" name="Subtitle 2">
            <a:extLst>
              <a:ext uri="{FF2B5EF4-FFF2-40B4-BE49-F238E27FC236}">
                <a16:creationId xmlns:a16="http://schemas.microsoft.com/office/drawing/2014/main" id="{B4C7FBB2-3A7B-46DB-A97D-92A5C1F69A7E}"/>
              </a:ext>
            </a:extLst>
          </p:cNvPr>
          <p:cNvSpPr>
            <a:spLocks noGrp="1"/>
          </p:cNvSpPr>
          <p:nvPr>
            <p:ph type="subTitle" idx="1"/>
          </p:nvPr>
        </p:nvSpPr>
        <p:spPr/>
        <p:txBody>
          <a:bodyPr/>
          <a:lstStyle/>
          <a:p>
            <a:r>
              <a:rPr lang="en-US" dirty="0"/>
              <a:t>Information Session | 2024</a:t>
            </a:r>
          </a:p>
        </p:txBody>
      </p:sp>
      <p:pic>
        <p:nvPicPr>
          <p:cNvPr id="4" name="Picture 3">
            <a:extLst>
              <a:ext uri="{FF2B5EF4-FFF2-40B4-BE49-F238E27FC236}">
                <a16:creationId xmlns:a16="http://schemas.microsoft.com/office/drawing/2014/main" id="{B6952AA3-7FE1-4053-BF50-DB702BBF24E3}"/>
              </a:ext>
            </a:extLst>
          </p:cNvPr>
          <p:cNvPicPr>
            <a:picLocks noChangeAspect="1"/>
          </p:cNvPicPr>
          <p:nvPr/>
        </p:nvPicPr>
        <p:blipFill>
          <a:blip r:embed="rId2"/>
          <a:stretch>
            <a:fillRect/>
          </a:stretch>
        </p:blipFill>
        <p:spPr>
          <a:xfrm>
            <a:off x="10357932" y="4508825"/>
            <a:ext cx="1672144" cy="1476172"/>
          </a:xfrm>
          <a:prstGeom prst="rect">
            <a:avLst/>
          </a:prstGeom>
        </p:spPr>
      </p:pic>
    </p:spTree>
    <p:extLst>
      <p:ext uri="{BB962C8B-B14F-4D97-AF65-F5344CB8AC3E}">
        <p14:creationId xmlns:p14="http://schemas.microsoft.com/office/powerpoint/2010/main" val="1468271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Program Outcomes</a:t>
            </a:r>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pPr marL="0" indent="0">
              <a:buNone/>
            </a:pPr>
            <a:endParaRPr lang="en-US" dirty="0">
              <a:solidFill>
                <a:schemeClr val="bg1"/>
              </a:solidFill>
            </a:endParaRPr>
          </a:p>
          <a:p>
            <a:pPr marL="0" indent="0">
              <a:buNone/>
            </a:pPr>
            <a:endParaRPr lang="en-US" dirty="0"/>
          </a:p>
        </p:txBody>
      </p:sp>
      <p:sp>
        <p:nvSpPr>
          <p:cNvPr id="6" name="TextBox 5">
            <a:extLst>
              <a:ext uri="{FF2B5EF4-FFF2-40B4-BE49-F238E27FC236}">
                <a16:creationId xmlns:a16="http://schemas.microsoft.com/office/drawing/2014/main" id="{BEC7AD9C-EE5A-4696-A0E1-8DC98AB7149F}"/>
              </a:ext>
            </a:extLst>
          </p:cNvPr>
          <p:cNvSpPr txBox="1"/>
          <p:nvPr/>
        </p:nvSpPr>
        <p:spPr>
          <a:xfrm>
            <a:off x="680321" y="2204233"/>
            <a:ext cx="9796090"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bg1"/>
                </a:solidFill>
              </a:rPr>
              <a:t>Upon successful completion of the required coursework, practicum, and internship, portfolio defense, and a passing score on the Praxis examination, candidates will receive an </a:t>
            </a:r>
            <a:r>
              <a:rPr lang="en-US" sz="2400" b="1" dirty="0">
                <a:solidFill>
                  <a:schemeClr val="bg1"/>
                </a:solidFill>
              </a:rPr>
              <a:t>Educational Specialist Degree </a:t>
            </a:r>
            <a:r>
              <a:rPr lang="en-US" sz="2400" dirty="0">
                <a:solidFill>
                  <a:schemeClr val="bg1"/>
                </a:solidFill>
              </a:rPr>
              <a:t>and a recommendation for </a:t>
            </a:r>
            <a:r>
              <a:rPr lang="en-US" sz="2400" b="1" dirty="0">
                <a:solidFill>
                  <a:schemeClr val="bg1"/>
                </a:solidFill>
              </a:rPr>
              <a:t>Washington state certification in school psychology.</a:t>
            </a:r>
          </a:p>
        </p:txBody>
      </p:sp>
      <p:pic>
        <p:nvPicPr>
          <p:cNvPr id="4" name="Picture 3">
            <a:extLst>
              <a:ext uri="{FF2B5EF4-FFF2-40B4-BE49-F238E27FC236}">
                <a16:creationId xmlns:a16="http://schemas.microsoft.com/office/drawing/2014/main" id="{E370C473-D2E0-4DF5-A454-707D34F73C62}"/>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154207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a:xfrm>
            <a:off x="1483925" y="790267"/>
            <a:ext cx="9520158" cy="1049235"/>
          </a:xfrm>
        </p:spPr>
        <p:txBody>
          <a:bodyPr/>
          <a:lstStyle/>
          <a:p>
            <a:r>
              <a:rPr lang="en-US" dirty="0"/>
              <a:t>Admission Requirements </a:t>
            </a:r>
            <a:br>
              <a:rPr lang="en-US" dirty="0"/>
            </a:br>
            <a:r>
              <a:rPr lang="en-US" sz="1800" i="1" dirty="0"/>
              <a:t>(Priority deadline is Jan 17, 2025 for AUT 2025 admissions)</a:t>
            </a:r>
            <a:endParaRPr lang="en-US" i="1" dirty="0"/>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pPr marL="0" indent="0">
              <a:buNone/>
            </a:pPr>
            <a:endParaRPr lang="en-US" dirty="0">
              <a:solidFill>
                <a:schemeClr val="bg1"/>
              </a:solidFill>
            </a:endParaRPr>
          </a:p>
          <a:p>
            <a:pPr marL="0" indent="0">
              <a:buNone/>
            </a:pPr>
            <a:endParaRPr lang="en-US" dirty="0"/>
          </a:p>
        </p:txBody>
      </p:sp>
      <p:sp>
        <p:nvSpPr>
          <p:cNvPr id="6" name="TextBox 5">
            <a:extLst>
              <a:ext uri="{FF2B5EF4-FFF2-40B4-BE49-F238E27FC236}">
                <a16:creationId xmlns:a16="http://schemas.microsoft.com/office/drawing/2014/main" id="{BEC7AD9C-EE5A-4696-A0E1-8DC98AB7149F}"/>
              </a:ext>
            </a:extLst>
          </p:cNvPr>
          <p:cNvSpPr txBox="1"/>
          <p:nvPr/>
        </p:nvSpPr>
        <p:spPr>
          <a:xfrm>
            <a:off x="384313" y="2058577"/>
            <a:ext cx="11688418" cy="418576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UW Graduate School Application</a:t>
            </a:r>
          </a:p>
          <a:p>
            <a:pPr marL="285750" indent="-285750">
              <a:buFont typeface="Arial" panose="020B0604020202020204" pitchFamily="34" charset="0"/>
              <a:buChar char="•"/>
            </a:pPr>
            <a:r>
              <a:rPr lang="en-US" dirty="0">
                <a:solidFill>
                  <a:schemeClr val="bg1"/>
                </a:solidFill>
              </a:rPr>
              <a:t>Bachelor’s Degree (in any discipline)</a:t>
            </a:r>
          </a:p>
          <a:p>
            <a:pPr marL="742950" lvl="1" indent="-285750">
              <a:buFont typeface="Arial" panose="020B0604020202020204" pitchFamily="34" charset="0"/>
              <a:buChar char="•"/>
            </a:pPr>
            <a:r>
              <a:rPr lang="en-US" sz="1400" dirty="0">
                <a:solidFill>
                  <a:schemeClr val="accent6"/>
                </a:solidFill>
              </a:rPr>
              <a:t>From a regionally accredited institution</a:t>
            </a:r>
          </a:p>
          <a:p>
            <a:pPr marL="285750" indent="-285750">
              <a:buFont typeface="Arial" panose="020B0604020202020204" pitchFamily="34" charset="0"/>
              <a:buChar char="•"/>
            </a:pPr>
            <a:r>
              <a:rPr lang="en-US" dirty="0">
                <a:solidFill>
                  <a:schemeClr val="bg1"/>
                </a:solidFill>
              </a:rPr>
              <a:t>3.0 Grade Point Average</a:t>
            </a:r>
          </a:p>
          <a:p>
            <a:pPr marL="742950" lvl="1" indent="-285750">
              <a:buFont typeface="Arial" panose="020B0604020202020204" pitchFamily="34" charset="0"/>
              <a:buChar char="•"/>
            </a:pPr>
            <a:r>
              <a:rPr lang="en-US" sz="1400" dirty="0">
                <a:solidFill>
                  <a:schemeClr val="accent6"/>
                </a:solidFill>
              </a:rPr>
              <a:t>Student must have at least a 3.0 grade-point-average on a 4 point scale for those credits earned at the institution awarding the bachelor’s degree OR at least a 3.0 grade-point-average (on a 4 point scale) for the last 90 graded quarter credits or 60 graded semester credits.</a:t>
            </a:r>
          </a:p>
          <a:p>
            <a:pPr marL="742950" lvl="1" indent="-285750">
              <a:buFont typeface="Arial" panose="020B0604020202020204" pitchFamily="34" charset="0"/>
              <a:buChar char="•"/>
            </a:pPr>
            <a:endParaRPr lang="en-US" sz="1400" dirty="0">
              <a:solidFill>
                <a:schemeClr val="accent6"/>
              </a:solidFill>
            </a:endParaRPr>
          </a:p>
          <a:p>
            <a:pPr marL="285750" indent="-285750">
              <a:buFont typeface="Arial" panose="020B0604020202020204" pitchFamily="34" charset="0"/>
              <a:buChar char="•"/>
            </a:pPr>
            <a:r>
              <a:rPr lang="en-US" dirty="0">
                <a:solidFill>
                  <a:schemeClr val="bg1"/>
                </a:solidFill>
              </a:rPr>
              <a:t>Unofficial Transcripts</a:t>
            </a:r>
          </a:p>
          <a:p>
            <a:pPr marL="742950" lvl="1" indent="-285750">
              <a:buFont typeface="Arial" panose="020B0604020202020204" pitchFamily="34" charset="0"/>
              <a:buChar char="•"/>
            </a:pPr>
            <a:r>
              <a:rPr lang="en-US" sz="1400" dirty="0">
                <a:solidFill>
                  <a:schemeClr val="accent6"/>
                </a:solidFill>
              </a:rPr>
              <a:t>Unofficial transcripts from every college or university you have attended must be uploaded into the online application</a:t>
            </a:r>
          </a:p>
          <a:p>
            <a:pPr marL="285750" indent="-285750">
              <a:buFont typeface="Arial" panose="020B0604020202020204" pitchFamily="34" charset="0"/>
              <a:buChar char="•"/>
            </a:pPr>
            <a:r>
              <a:rPr lang="en-US" dirty="0">
                <a:solidFill>
                  <a:schemeClr val="bg1"/>
                </a:solidFill>
              </a:rPr>
              <a:t>2 Letters of Recommendation</a:t>
            </a:r>
          </a:p>
          <a:p>
            <a:pPr marL="742950" lvl="1" indent="-285750">
              <a:buFont typeface="Arial" panose="020B0604020202020204" pitchFamily="34" charset="0"/>
              <a:buChar char="•"/>
            </a:pPr>
            <a:r>
              <a:rPr lang="en-US" sz="1400" dirty="0">
                <a:solidFill>
                  <a:schemeClr val="accent6"/>
                </a:solidFill>
              </a:rPr>
              <a:t>Please seek recommendations from those who can offer a recent and objective assessment of your knowledge, skills, and behaviors</a:t>
            </a:r>
          </a:p>
          <a:p>
            <a:pPr marL="742950" lvl="1" indent="-285750">
              <a:buFont typeface="Arial" panose="020B0604020202020204" pitchFamily="34" charset="0"/>
              <a:buChar char="•"/>
            </a:pPr>
            <a:r>
              <a:rPr lang="en-US" sz="1400" dirty="0">
                <a:solidFill>
                  <a:schemeClr val="accent6"/>
                </a:solidFill>
              </a:rPr>
              <a:t>Recommenders may complete our reference form instead of a letter. See website for details. </a:t>
            </a:r>
          </a:p>
          <a:p>
            <a:pPr marL="285750" indent="-285750">
              <a:buFont typeface="Arial" panose="020B0604020202020204" pitchFamily="34" charset="0"/>
              <a:buChar char="•"/>
            </a:pPr>
            <a:r>
              <a:rPr lang="en-US" dirty="0">
                <a:solidFill>
                  <a:schemeClr val="bg1"/>
                </a:solidFill>
              </a:rPr>
              <a:t>Professional Goal Statement</a:t>
            </a:r>
          </a:p>
          <a:p>
            <a:pPr marL="285750" indent="-285750">
              <a:buFont typeface="Arial" panose="020B0604020202020204" pitchFamily="34" charset="0"/>
              <a:buChar char="•"/>
            </a:pPr>
            <a:r>
              <a:rPr lang="en-US" dirty="0">
                <a:solidFill>
                  <a:schemeClr val="bg1"/>
                </a:solidFill>
              </a:rPr>
              <a:t>Current/Up-to-Date Resume </a:t>
            </a:r>
          </a:p>
          <a:p>
            <a:pPr marL="285750" indent="-285750">
              <a:buFont typeface="Arial" panose="020B0604020202020204" pitchFamily="34" charset="0"/>
              <a:buChar char="•"/>
            </a:pPr>
            <a:r>
              <a:rPr lang="en-US" dirty="0">
                <a:solidFill>
                  <a:schemeClr val="bg1"/>
                </a:solidFill>
              </a:rPr>
              <a:t>Writing Sample</a:t>
            </a:r>
          </a:p>
          <a:p>
            <a:pPr marL="285750" indent="-285750">
              <a:buFont typeface="Arial" panose="020B0604020202020204" pitchFamily="34" charset="0"/>
              <a:buChar char="•"/>
            </a:pPr>
            <a:endParaRPr lang="en-US" sz="2400" dirty="0">
              <a:solidFill>
                <a:schemeClr val="bg1"/>
              </a:solidFill>
            </a:endParaRPr>
          </a:p>
        </p:txBody>
      </p:sp>
      <p:pic>
        <p:nvPicPr>
          <p:cNvPr id="4" name="Picture 3">
            <a:extLst>
              <a:ext uri="{FF2B5EF4-FFF2-40B4-BE49-F238E27FC236}">
                <a16:creationId xmlns:a16="http://schemas.microsoft.com/office/drawing/2014/main" id="{929DD1A8-CC24-4D69-8B96-1DBD3ACF5900}"/>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1897110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Tuition </a:t>
            </a:r>
            <a:r>
              <a:rPr lang="en-US" sz="1600" i="1" dirty="0"/>
              <a:t>(as of Autumn 2024)</a:t>
            </a:r>
            <a:endParaRPr lang="en-US" i="1" dirty="0"/>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pPr marL="0" indent="0">
              <a:buNone/>
            </a:pPr>
            <a:endParaRPr lang="en-US" dirty="0">
              <a:solidFill>
                <a:schemeClr val="bg1"/>
              </a:solidFill>
            </a:endParaRPr>
          </a:p>
          <a:p>
            <a:pPr marL="0" indent="0">
              <a:buNone/>
            </a:pPr>
            <a:endParaRPr lang="en-US" dirty="0"/>
          </a:p>
        </p:txBody>
      </p:sp>
      <p:graphicFrame>
        <p:nvGraphicFramePr>
          <p:cNvPr id="4" name="Table 3">
            <a:extLst>
              <a:ext uri="{FF2B5EF4-FFF2-40B4-BE49-F238E27FC236}">
                <a16:creationId xmlns:a16="http://schemas.microsoft.com/office/drawing/2014/main" id="{96A940D8-283B-4547-8B39-78AE790114D7}"/>
              </a:ext>
            </a:extLst>
          </p:cNvPr>
          <p:cNvGraphicFramePr>
            <a:graphicFrameLocks noGrp="1"/>
          </p:cNvGraphicFramePr>
          <p:nvPr>
            <p:extLst>
              <p:ext uri="{D42A27DB-BD31-4B8C-83A1-F6EECF244321}">
                <p14:modId xmlns:p14="http://schemas.microsoft.com/office/powerpoint/2010/main" val="514311123"/>
              </p:ext>
            </p:extLst>
          </p:nvPr>
        </p:nvGraphicFramePr>
        <p:xfrm>
          <a:off x="680320" y="2289408"/>
          <a:ext cx="5877234" cy="3040240"/>
        </p:xfrm>
        <a:graphic>
          <a:graphicData uri="http://schemas.openxmlformats.org/drawingml/2006/table">
            <a:tbl>
              <a:tblPr/>
              <a:tblGrid>
                <a:gridCol w="1959078">
                  <a:extLst>
                    <a:ext uri="{9D8B030D-6E8A-4147-A177-3AD203B41FA5}">
                      <a16:colId xmlns:a16="http://schemas.microsoft.com/office/drawing/2014/main" val="1743400514"/>
                    </a:ext>
                  </a:extLst>
                </a:gridCol>
                <a:gridCol w="1959078">
                  <a:extLst>
                    <a:ext uri="{9D8B030D-6E8A-4147-A177-3AD203B41FA5}">
                      <a16:colId xmlns:a16="http://schemas.microsoft.com/office/drawing/2014/main" val="3979124535"/>
                    </a:ext>
                  </a:extLst>
                </a:gridCol>
                <a:gridCol w="1959078">
                  <a:extLst>
                    <a:ext uri="{9D8B030D-6E8A-4147-A177-3AD203B41FA5}">
                      <a16:colId xmlns:a16="http://schemas.microsoft.com/office/drawing/2014/main" val="501440699"/>
                    </a:ext>
                  </a:extLst>
                </a:gridCol>
              </a:tblGrid>
              <a:tr h="383140">
                <a:tc>
                  <a:txBody>
                    <a:bodyPr/>
                    <a:lstStyle/>
                    <a:p>
                      <a:pPr algn="l"/>
                      <a:r>
                        <a:rPr lang="en-US" b="1" dirty="0">
                          <a:solidFill>
                            <a:srgbClr val="444444"/>
                          </a:solidFill>
                          <a:effectLst/>
                          <a:latin typeface="open_sans_bold"/>
                        </a:rPr>
                        <a:t>Credits</a:t>
                      </a:r>
                      <a:endParaRPr lang="en-US" dirty="0">
                        <a:solidFill>
                          <a:srgbClr val="444444"/>
                        </a:solidFill>
                        <a:effectLst/>
                      </a:endParaRP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tc>
                  <a:txBody>
                    <a:bodyPr/>
                    <a:lstStyle/>
                    <a:p>
                      <a:pPr algn="l"/>
                      <a:r>
                        <a:rPr lang="en-US" b="1">
                          <a:solidFill>
                            <a:srgbClr val="444444"/>
                          </a:solidFill>
                          <a:effectLst/>
                          <a:latin typeface="open_sans_bold"/>
                        </a:rPr>
                        <a:t>Resident</a:t>
                      </a:r>
                      <a:endParaRPr lang="en-US">
                        <a:solidFill>
                          <a:srgbClr val="444444"/>
                        </a:solidFill>
                        <a:effectLst/>
                      </a:endParaRP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tc>
                  <a:txBody>
                    <a:bodyPr/>
                    <a:lstStyle/>
                    <a:p>
                      <a:pPr algn="l"/>
                      <a:r>
                        <a:rPr lang="en-US" b="1">
                          <a:solidFill>
                            <a:srgbClr val="444444"/>
                          </a:solidFill>
                          <a:effectLst/>
                          <a:latin typeface="open_sans_bold"/>
                        </a:rPr>
                        <a:t>Non-resident</a:t>
                      </a:r>
                      <a:endParaRPr lang="en-US">
                        <a:solidFill>
                          <a:srgbClr val="444444"/>
                        </a:solidFill>
                        <a:effectLst/>
                      </a:endParaRP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extLst>
                  <a:ext uri="{0D108BD9-81ED-4DB2-BD59-A6C34878D82A}">
                    <a16:rowId xmlns:a16="http://schemas.microsoft.com/office/drawing/2014/main" val="321041132"/>
                  </a:ext>
                </a:extLst>
              </a:tr>
              <a:tr h="383140">
                <a:tc>
                  <a:txBody>
                    <a:bodyPr/>
                    <a:lstStyle/>
                    <a:p>
                      <a:pPr algn="l"/>
                      <a:r>
                        <a:rPr lang="en-US" dirty="0">
                          <a:solidFill>
                            <a:srgbClr val="444444"/>
                          </a:solidFill>
                          <a:effectLst/>
                        </a:rPr>
                        <a:t>7-18 credits**</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EEEEEE"/>
                    </a:solidFill>
                  </a:tcPr>
                </a:tc>
                <a:tc>
                  <a:txBody>
                    <a:bodyPr/>
                    <a:lstStyle/>
                    <a:p>
                      <a:pPr algn="l"/>
                      <a:r>
                        <a:rPr lang="en-US" dirty="0">
                          <a:solidFill>
                            <a:srgbClr val="444444"/>
                          </a:solidFill>
                          <a:effectLst/>
                        </a:rPr>
                        <a:t>$6,599</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EEEEEE"/>
                    </a:solidFill>
                  </a:tcPr>
                </a:tc>
                <a:tc>
                  <a:txBody>
                    <a:bodyPr/>
                    <a:lstStyle/>
                    <a:p>
                      <a:pPr algn="l"/>
                      <a:r>
                        <a:rPr lang="en-US" dirty="0">
                          <a:solidFill>
                            <a:srgbClr val="444444"/>
                          </a:solidFill>
                          <a:effectLst/>
                        </a:rPr>
                        <a:t>$11,441</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EEEEEE"/>
                    </a:solidFill>
                  </a:tcPr>
                </a:tc>
                <a:extLst>
                  <a:ext uri="{0D108BD9-81ED-4DB2-BD59-A6C34878D82A}">
                    <a16:rowId xmlns:a16="http://schemas.microsoft.com/office/drawing/2014/main" val="488250710"/>
                  </a:ext>
                </a:extLst>
              </a:tr>
              <a:tr h="383140">
                <a:tc>
                  <a:txBody>
                    <a:bodyPr/>
                    <a:lstStyle/>
                    <a:p>
                      <a:pPr algn="l"/>
                      <a:r>
                        <a:rPr lang="en-US">
                          <a:solidFill>
                            <a:srgbClr val="444444"/>
                          </a:solidFill>
                          <a:effectLst/>
                        </a:rPr>
                        <a:t>6 credits</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tc>
                  <a:txBody>
                    <a:bodyPr/>
                    <a:lstStyle/>
                    <a:p>
                      <a:pPr algn="l"/>
                      <a:r>
                        <a:rPr lang="en-US" dirty="0">
                          <a:solidFill>
                            <a:srgbClr val="444444"/>
                          </a:solidFill>
                          <a:effectLst/>
                        </a:rPr>
                        <a:t>$5,688</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tc>
                  <a:txBody>
                    <a:bodyPr/>
                    <a:lstStyle/>
                    <a:p>
                      <a:pPr algn="l"/>
                      <a:r>
                        <a:rPr lang="en-US" dirty="0">
                          <a:solidFill>
                            <a:srgbClr val="444444"/>
                          </a:solidFill>
                          <a:effectLst/>
                        </a:rPr>
                        <a:t>$9,839</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extLst>
                  <a:ext uri="{0D108BD9-81ED-4DB2-BD59-A6C34878D82A}">
                    <a16:rowId xmlns:a16="http://schemas.microsoft.com/office/drawing/2014/main" val="319497596"/>
                  </a:ext>
                </a:extLst>
              </a:tr>
              <a:tr h="383140">
                <a:tc>
                  <a:txBody>
                    <a:bodyPr/>
                    <a:lstStyle/>
                    <a:p>
                      <a:pPr algn="l"/>
                      <a:r>
                        <a:rPr lang="en-US">
                          <a:solidFill>
                            <a:srgbClr val="444444"/>
                          </a:solidFill>
                          <a:effectLst/>
                        </a:rPr>
                        <a:t>5 credits</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EEEEEE"/>
                    </a:solidFill>
                  </a:tcPr>
                </a:tc>
                <a:tc>
                  <a:txBody>
                    <a:bodyPr/>
                    <a:lstStyle/>
                    <a:p>
                      <a:pPr algn="l"/>
                      <a:r>
                        <a:rPr lang="en-US" dirty="0">
                          <a:solidFill>
                            <a:srgbClr val="444444"/>
                          </a:solidFill>
                          <a:effectLst/>
                        </a:rPr>
                        <a:t>$4,777</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EEEEEE"/>
                    </a:solidFill>
                  </a:tcPr>
                </a:tc>
                <a:tc>
                  <a:txBody>
                    <a:bodyPr/>
                    <a:lstStyle/>
                    <a:p>
                      <a:pPr algn="l"/>
                      <a:r>
                        <a:rPr lang="en-US" dirty="0">
                          <a:solidFill>
                            <a:srgbClr val="444444"/>
                          </a:solidFill>
                          <a:effectLst/>
                        </a:rPr>
                        <a:t>$8,327</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EEEEEE"/>
                    </a:solidFill>
                  </a:tcPr>
                </a:tc>
                <a:extLst>
                  <a:ext uri="{0D108BD9-81ED-4DB2-BD59-A6C34878D82A}">
                    <a16:rowId xmlns:a16="http://schemas.microsoft.com/office/drawing/2014/main" val="2296717058"/>
                  </a:ext>
                </a:extLst>
              </a:tr>
              <a:tr h="383140">
                <a:tc>
                  <a:txBody>
                    <a:bodyPr/>
                    <a:lstStyle/>
                    <a:p>
                      <a:pPr algn="l"/>
                      <a:r>
                        <a:rPr lang="en-US">
                          <a:solidFill>
                            <a:srgbClr val="444444"/>
                          </a:solidFill>
                          <a:effectLst/>
                        </a:rPr>
                        <a:t>4 credits</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tc>
                  <a:txBody>
                    <a:bodyPr/>
                    <a:lstStyle/>
                    <a:p>
                      <a:pPr algn="l"/>
                      <a:r>
                        <a:rPr lang="en-US" dirty="0">
                          <a:solidFill>
                            <a:srgbClr val="444444"/>
                          </a:solidFill>
                          <a:effectLst/>
                        </a:rPr>
                        <a:t>$3,866</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tc>
                  <a:txBody>
                    <a:bodyPr/>
                    <a:lstStyle/>
                    <a:p>
                      <a:pPr algn="l"/>
                      <a:r>
                        <a:rPr lang="en-US" dirty="0">
                          <a:solidFill>
                            <a:srgbClr val="444444"/>
                          </a:solidFill>
                          <a:effectLst/>
                        </a:rPr>
                        <a:t>$6,635</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extLst>
                  <a:ext uri="{0D108BD9-81ED-4DB2-BD59-A6C34878D82A}">
                    <a16:rowId xmlns:a16="http://schemas.microsoft.com/office/drawing/2014/main" val="4228403055"/>
                  </a:ext>
                </a:extLst>
              </a:tr>
              <a:tr h="383140">
                <a:tc>
                  <a:txBody>
                    <a:bodyPr/>
                    <a:lstStyle/>
                    <a:p>
                      <a:pPr algn="l"/>
                      <a:r>
                        <a:rPr lang="en-US">
                          <a:solidFill>
                            <a:srgbClr val="444444"/>
                          </a:solidFill>
                          <a:effectLst/>
                        </a:rPr>
                        <a:t>3 credits</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EEEEEE"/>
                    </a:solidFill>
                  </a:tcPr>
                </a:tc>
                <a:tc>
                  <a:txBody>
                    <a:bodyPr/>
                    <a:lstStyle/>
                    <a:p>
                      <a:pPr algn="l"/>
                      <a:r>
                        <a:rPr lang="en-US" dirty="0">
                          <a:solidFill>
                            <a:srgbClr val="444444"/>
                          </a:solidFill>
                          <a:effectLst/>
                        </a:rPr>
                        <a:t>$2,955</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EEEEEE"/>
                    </a:solidFill>
                  </a:tcPr>
                </a:tc>
                <a:tc>
                  <a:txBody>
                    <a:bodyPr/>
                    <a:lstStyle/>
                    <a:p>
                      <a:pPr algn="l"/>
                      <a:r>
                        <a:rPr lang="en-US" dirty="0">
                          <a:solidFill>
                            <a:srgbClr val="444444"/>
                          </a:solidFill>
                          <a:effectLst/>
                        </a:rPr>
                        <a:t>$5,033</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EEEEEE"/>
                    </a:solidFill>
                  </a:tcPr>
                </a:tc>
                <a:extLst>
                  <a:ext uri="{0D108BD9-81ED-4DB2-BD59-A6C34878D82A}">
                    <a16:rowId xmlns:a16="http://schemas.microsoft.com/office/drawing/2014/main" val="3385068529"/>
                  </a:ext>
                </a:extLst>
              </a:tr>
              <a:tr h="741400">
                <a:tc>
                  <a:txBody>
                    <a:bodyPr/>
                    <a:lstStyle/>
                    <a:p>
                      <a:pPr algn="l"/>
                      <a:r>
                        <a:rPr lang="en-US" dirty="0">
                          <a:solidFill>
                            <a:srgbClr val="444444"/>
                          </a:solidFill>
                          <a:effectLst/>
                        </a:rPr>
                        <a:t>2 credits</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tc>
                  <a:txBody>
                    <a:bodyPr/>
                    <a:lstStyle/>
                    <a:p>
                      <a:pPr algn="l"/>
                      <a:r>
                        <a:rPr lang="en-US" dirty="0">
                          <a:solidFill>
                            <a:srgbClr val="444444"/>
                          </a:solidFill>
                          <a:effectLst/>
                        </a:rPr>
                        <a:t>$2,044</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tc>
                  <a:txBody>
                    <a:bodyPr/>
                    <a:lstStyle/>
                    <a:p>
                      <a:pPr algn="l"/>
                      <a:r>
                        <a:rPr lang="en-US" dirty="0">
                          <a:solidFill>
                            <a:srgbClr val="444444"/>
                          </a:solidFill>
                          <a:effectLst/>
                        </a:rPr>
                        <a:t>$3,431</a:t>
                      </a:r>
                    </a:p>
                  </a:txBody>
                  <a:tcPr marL="9525" marR="9525" marT="9525" marB="9525" anchor="ctr">
                    <a:lnL w="9525" cap="flat" cmpd="sng" algn="ctr">
                      <a:solidFill>
                        <a:srgbClr val="B7A57A"/>
                      </a:solidFill>
                      <a:prstDash val="solid"/>
                      <a:round/>
                      <a:headEnd type="none" w="med" len="med"/>
                      <a:tailEnd type="none" w="med" len="med"/>
                    </a:lnL>
                    <a:lnR w="9525" cap="flat" cmpd="sng" algn="ctr">
                      <a:solidFill>
                        <a:srgbClr val="B7A57A"/>
                      </a:solidFill>
                      <a:prstDash val="solid"/>
                      <a:round/>
                      <a:headEnd type="none" w="med" len="med"/>
                      <a:tailEnd type="none" w="med" len="med"/>
                    </a:lnR>
                    <a:lnT w="9525" cap="flat" cmpd="sng" algn="ctr">
                      <a:solidFill>
                        <a:srgbClr val="B7A57A"/>
                      </a:solidFill>
                      <a:prstDash val="solid"/>
                      <a:round/>
                      <a:headEnd type="none" w="med" len="med"/>
                      <a:tailEnd type="none" w="med" len="med"/>
                    </a:lnT>
                    <a:lnB w="9525" cap="flat" cmpd="sng" algn="ctr">
                      <a:solidFill>
                        <a:srgbClr val="B7A57A"/>
                      </a:solidFill>
                      <a:prstDash val="solid"/>
                      <a:round/>
                      <a:headEnd type="none" w="med" len="med"/>
                      <a:tailEnd type="none" w="med" len="med"/>
                    </a:lnB>
                    <a:solidFill>
                      <a:srgbClr val="FFFFFF"/>
                    </a:solidFill>
                  </a:tcPr>
                </a:tc>
                <a:extLst>
                  <a:ext uri="{0D108BD9-81ED-4DB2-BD59-A6C34878D82A}">
                    <a16:rowId xmlns:a16="http://schemas.microsoft.com/office/drawing/2014/main" val="1403046631"/>
                  </a:ext>
                </a:extLst>
              </a:tr>
            </a:tbl>
          </a:graphicData>
        </a:graphic>
      </p:graphicFrame>
      <p:sp>
        <p:nvSpPr>
          <p:cNvPr id="5" name="TextBox 4">
            <a:extLst>
              <a:ext uri="{FF2B5EF4-FFF2-40B4-BE49-F238E27FC236}">
                <a16:creationId xmlns:a16="http://schemas.microsoft.com/office/drawing/2014/main" id="{384D7C8D-307C-4BAE-825E-D9EC0E980C78}"/>
              </a:ext>
            </a:extLst>
          </p:cNvPr>
          <p:cNvSpPr txBox="1"/>
          <p:nvPr/>
        </p:nvSpPr>
        <p:spPr>
          <a:xfrm>
            <a:off x="6930736" y="2452255"/>
            <a:ext cx="4738255" cy="2585323"/>
          </a:xfrm>
          <a:prstGeom prst="rect">
            <a:avLst/>
          </a:prstGeom>
          <a:noFill/>
        </p:spPr>
        <p:txBody>
          <a:bodyPr wrap="square" rtlCol="0">
            <a:spAutoFit/>
          </a:bodyPr>
          <a:lstStyle/>
          <a:p>
            <a:r>
              <a:rPr lang="en-US" b="1" u="sng" dirty="0">
                <a:solidFill>
                  <a:schemeClr val="bg1"/>
                </a:solidFill>
              </a:rPr>
              <a:t>Year 1 </a:t>
            </a:r>
            <a:r>
              <a:rPr lang="en-US" dirty="0">
                <a:solidFill>
                  <a:schemeClr val="bg1"/>
                </a:solidFill>
              </a:rPr>
              <a:t>– Students register for 6-13 credits, per quarter</a:t>
            </a:r>
          </a:p>
          <a:p>
            <a:endParaRPr lang="en-US" dirty="0">
              <a:solidFill>
                <a:schemeClr val="bg1"/>
              </a:solidFill>
            </a:endParaRPr>
          </a:p>
          <a:p>
            <a:r>
              <a:rPr lang="en-US" b="1" u="sng" dirty="0">
                <a:solidFill>
                  <a:schemeClr val="bg1"/>
                </a:solidFill>
              </a:rPr>
              <a:t>Year 2 </a:t>
            </a:r>
            <a:r>
              <a:rPr lang="en-US" dirty="0">
                <a:solidFill>
                  <a:schemeClr val="bg1"/>
                </a:solidFill>
              </a:rPr>
              <a:t>– Students register for a maximum of 14 credits, per quarter</a:t>
            </a:r>
          </a:p>
          <a:p>
            <a:endParaRPr lang="en-US" dirty="0">
              <a:solidFill>
                <a:schemeClr val="bg1"/>
              </a:solidFill>
            </a:endParaRPr>
          </a:p>
          <a:p>
            <a:r>
              <a:rPr lang="en-US" b="1" u="sng" dirty="0">
                <a:solidFill>
                  <a:schemeClr val="bg1"/>
                </a:solidFill>
              </a:rPr>
              <a:t>Year 3 (Internship) </a:t>
            </a:r>
            <a:r>
              <a:rPr lang="en-US" dirty="0">
                <a:solidFill>
                  <a:schemeClr val="bg1"/>
                </a:solidFill>
              </a:rPr>
              <a:t>– Students register for one course (internship &amp; reflexive seminar), 5 credits, per quarter</a:t>
            </a:r>
          </a:p>
        </p:txBody>
      </p:sp>
      <p:pic>
        <p:nvPicPr>
          <p:cNvPr id="6" name="Picture 5">
            <a:extLst>
              <a:ext uri="{FF2B5EF4-FFF2-40B4-BE49-F238E27FC236}">
                <a16:creationId xmlns:a16="http://schemas.microsoft.com/office/drawing/2014/main" id="{F8B5722E-0C00-431F-8A84-1EA46254ECC4}"/>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2130851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Financial Aid &amp; Scholarships</a:t>
            </a:r>
            <a:endParaRPr lang="en-US" i="1" dirty="0"/>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pPr marL="0" indent="0">
              <a:buNone/>
            </a:pPr>
            <a:endParaRPr lang="en-US" dirty="0">
              <a:solidFill>
                <a:schemeClr val="bg1"/>
              </a:solidFill>
            </a:endParaRPr>
          </a:p>
          <a:p>
            <a:pPr marL="0" indent="0">
              <a:buNone/>
            </a:pPr>
            <a:endParaRPr lang="en-US" dirty="0"/>
          </a:p>
        </p:txBody>
      </p:sp>
      <p:sp>
        <p:nvSpPr>
          <p:cNvPr id="5" name="TextBox 4">
            <a:extLst>
              <a:ext uri="{FF2B5EF4-FFF2-40B4-BE49-F238E27FC236}">
                <a16:creationId xmlns:a16="http://schemas.microsoft.com/office/drawing/2014/main" id="{1A63B61A-A61F-4CB7-8040-4D563DE683E6}"/>
              </a:ext>
            </a:extLst>
          </p:cNvPr>
          <p:cNvSpPr txBox="1"/>
          <p:nvPr/>
        </p:nvSpPr>
        <p:spPr>
          <a:xfrm>
            <a:off x="296008" y="2356204"/>
            <a:ext cx="11127366" cy="3385542"/>
          </a:xfrm>
          <a:prstGeom prst="rect">
            <a:avLst/>
          </a:prstGeom>
          <a:noFill/>
        </p:spPr>
        <p:txBody>
          <a:bodyPr wrap="square" rtlCol="0">
            <a:spAutoFit/>
          </a:bodyPr>
          <a:lstStyle/>
          <a:p>
            <a:pPr marL="342900" indent="-342900">
              <a:buFont typeface="+mj-lt"/>
              <a:buAutoNum type="arabicPeriod"/>
            </a:pPr>
            <a:r>
              <a:rPr lang="en-US" sz="1600" b="1" dirty="0">
                <a:solidFill>
                  <a:schemeClr val="bg1"/>
                </a:solidFill>
              </a:rPr>
              <a:t>UW Tacoma Financial Aid Office -  </a:t>
            </a:r>
            <a:r>
              <a:rPr lang="en-US" sz="1600" dirty="0">
                <a:solidFill>
                  <a:srgbClr val="0000FF"/>
                </a:solidFill>
                <a:hlinkClick r:id="rId2">
                  <a:extLst>
                    <a:ext uri="{A12FA001-AC4F-418D-AE19-62706E023703}">
                      <ahyp:hlinkClr xmlns:ahyp="http://schemas.microsoft.com/office/drawing/2018/hyperlinkcolor" val="tx"/>
                    </a:ext>
                  </a:extLst>
                </a:hlinkClick>
              </a:rPr>
              <a:t>https://www.tacoma.uw.edu/finaid</a:t>
            </a:r>
            <a:endParaRPr lang="en-US" sz="1600" dirty="0">
              <a:solidFill>
                <a:srgbClr val="0000FF"/>
              </a:solidFill>
            </a:endParaRPr>
          </a:p>
          <a:p>
            <a:pPr marL="742950" lvl="1" indent="-285750">
              <a:buFont typeface="Arial" panose="020B0604020202020204" pitchFamily="34" charset="0"/>
              <a:buChar char="•"/>
            </a:pPr>
            <a:r>
              <a:rPr lang="en-US" sz="1600" dirty="0">
                <a:solidFill>
                  <a:schemeClr val="bg1"/>
                </a:solidFill>
                <a:cs typeface="Adobe Devanagari" panose="02040503050201020203" pitchFamily="18" charset="0"/>
              </a:rPr>
              <a:t>FAFSA</a:t>
            </a:r>
          </a:p>
          <a:p>
            <a:pPr marL="742950" lvl="1" indent="-285750">
              <a:buFont typeface="Arial" panose="020B0604020202020204" pitchFamily="34" charset="0"/>
              <a:buChar char="•"/>
            </a:pPr>
            <a:r>
              <a:rPr lang="en-US" sz="1600" dirty="0">
                <a:solidFill>
                  <a:schemeClr val="bg1"/>
                </a:solidFill>
                <a:cs typeface="Adobe Devanagari" panose="02040503050201020203" pitchFamily="18" charset="0"/>
              </a:rPr>
              <a:t>Summer Aid </a:t>
            </a:r>
          </a:p>
          <a:p>
            <a:pPr marL="742950" lvl="1" indent="-285750">
              <a:buFont typeface="Arial" panose="020B0604020202020204" pitchFamily="34" charset="0"/>
              <a:buChar char="•"/>
            </a:pPr>
            <a:r>
              <a:rPr lang="en-US" sz="1600" dirty="0">
                <a:solidFill>
                  <a:schemeClr val="bg1"/>
                </a:solidFill>
                <a:cs typeface="Adobe Devanagari" panose="02040503050201020203" pitchFamily="18" charset="0"/>
              </a:rPr>
              <a:t>UW Tacoma scholarships by degree and school</a:t>
            </a:r>
          </a:p>
          <a:p>
            <a:pPr marL="742950" lvl="1" indent="-285750">
              <a:buFont typeface="Arial" panose="020B0604020202020204" pitchFamily="34" charset="0"/>
              <a:buChar char="•"/>
            </a:pPr>
            <a:r>
              <a:rPr lang="en-US" sz="1600" dirty="0">
                <a:solidFill>
                  <a:schemeClr val="bg1"/>
                </a:solidFill>
                <a:cs typeface="Adobe Devanagari" panose="02040503050201020203" pitchFamily="18" charset="0"/>
              </a:rPr>
              <a:t>Emergency Aid </a:t>
            </a:r>
          </a:p>
          <a:p>
            <a:pPr lvl="1"/>
            <a:endParaRPr lang="en-US" sz="1600" dirty="0">
              <a:solidFill>
                <a:schemeClr val="accent6"/>
              </a:solidFill>
              <a:cs typeface="Adobe Devanagari" panose="02040503050201020203" pitchFamily="18" charset="0"/>
            </a:endParaRPr>
          </a:p>
          <a:p>
            <a:r>
              <a:rPr lang="en-US" sz="1600" dirty="0">
                <a:solidFill>
                  <a:schemeClr val="bg1"/>
                </a:solidFill>
              </a:rPr>
              <a:t>2. </a:t>
            </a:r>
            <a:r>
              <a:rPr lang="en-US" sz="1600" b="1" dirty="0">
                <a:solidFill>
                  <a:schemeClr val="bg1"/>
                </a:solidFill>
              </a:rPr>
              <a:t>UW Seattle Graduate School </a:t>
            </a:r>
            <a:r>
              <a:rPr lang="en-US" sz="1600" dirty="0">
                <a:solidFill>
                  <a:schemeClr val="bg1"/>
                </a:solidFill>
              </a:rPr>
              <a:t>- </a:t>
            </a:r>
            <a:r>
              <a:rPr lang="en-US" sz="1600" dirty="0">
                <a:solidFill>
                  <a:srgbClr val="0000FF"/>
                </a:solidFill>
                <a:hlinkClick r:id="rId3">
                  <a:extLst>
                    <a:ext uri="{A12FA001-AC4F-418D-AE19-62706E023703}">
                      <ahyp:hlinkClr xmlns:ahyp="http://schemas.microsoft.com/office/drawing/2018/hyperlinkcolor" val="tx"/>
                    </a:ext>
                  </a:extLst>
                </a:hlinkClick>
              </a:rPr>
              <a:t>https://grad.uw.edu/graduate-student-funding/fellowships/</a:t>
            </a:r>
            <a:endParaRPr lang="en-US" sz="1600" dirty="0">
              <a:solidFill>
                <a:srgbClr val="0000FF"/>
              </a:solidFill>
            </a:endParaRPr>
          </a:p>
          <a:p>
            <a:endParaRPr lang="en-US" sz="1600" dirty="0">
              <a:solidFill>
                <a:srgbClr val="0000FF"/>
              </a:solidFill>
            </a:endParaRPr>
          </a:p>
          <a:p>
            <a:r>
              <a:rPr lang="en-US" sz="1600" dirty="0">
                <a:solidFill>
                  <a:schemeClr val="bg1"/>
                </a:solidFill>
              </a:rPr>
              <a:t>3</a:t>
            </a:r>
            <a:r>
              <a:rPr lang="en-US" sz="1600" b="1" dirty="0">
                <a:solidFill>
                  <a:schemeClr val="bg1"/>
                </a:solidFill>
              </a:rPr>
              <a:t>. UW Tacoma School of Education </a:t>
            </a:r>
            <a:r>
              <a:rPr lang="en-US" sz="1600" dirty="0">
                <a:solidFill>
                  <a:schemeClr val="bg1"/>
                </a:solidFill>
              </a:rPr>
              <a:t>- </a:t>
            </a:r>
            <a:r>
              <a:rPr lang="en-US" sz="1600" dirty="0">
                <a:solidFill>
                  <a:srgbClr val="0000FF"/>
                </a:solidFill>
                <a:hlinkClick r:id="rId4">
                  <a:extLst>
                    <a:ext uri="{A12FA001-AC4F-418D-AE19-62706E023703}">
                      <ahyp:hlinkClr xmlns:ahyp="http://schemas.microsoft.com/office/drawing/2018/hyperlinkcolor" val="tx"/>
                    </a:ext>
                  </a:extLst>
                </a:hlinkClick>
              </a:rPr>
              <a:t>https://www.tacoma.uw.edu/soe/scholarships-funding</a:t>
            </a:r>
            <a:endParaRPr lang="en-US" sz="1600" dirty="0">
              <a:solidFill>
                <a:srgbClr val="0000FF"/>
              </a:solidFill>
            </a:endParaRPr>
          </a:p>
          <a:p>
            <a:endParaRPr lang="en-US" sz="1600" dirty="0">
              <a:solidFill>
                <a:srgbClr val="0000FF"/>
              </a:solidFill>
            </a:endParaRPr>
          </a:p>
          <a:p>
            <a:r>
              <a:rPr lang="en-US" sz="1600" dirty="0">
                <a:solidFill>
                  <a:schemeClr val="bg1"/>
                </a:solidFill>
              </a:rPr>
              <a:t>4. </a:t>
            </a:r>
            <a:r>
              <a:rPr lang="en-US" sz="1600" b="1" dirty="0">
                <a:solidFill>
                  <a:schemeClr val="bg1"/>
                </a:solidFill>
              </a:rPr>
              <a:t>Project EXPAND Grant</a:t>
            </a:r>
            <a:endParaRPr lang="en-US" sz="1600" dirty="0">
              <a:solidFill>
                <a:srgbClr val="0000FF"/>
              </a:solidFill>
            </a:endParaRPr>
          </a:p>
          <a:p>
            <a:endParaRPr lang="en-US" sz="1600" i="1" dirty="0">
              <a:solidFill>
                <a:schemeClr val="accent6"/>
              </a:solidFill>
            </a:endParaRPr>
          </a:p>
          <a:p>
            <a:r>
              <a:rPr lang="en-US" sz="1600" i="1" dirty="0">
                <a:solidFill>
                  <a:schemeClr val="accent6"/>
                </a:solidFill>
              </a:rPr>
              <a:t>There may be more opportunities found through School Psychology Organizations like NASP – </a:t>
            </a:r>
            <a:r>
              <a:rPr lang="en-US" sz="1600" dirty="0">
                <a:solidFill>
                  <a:srgbClr val="0000FF"/>
                </a:solidFill>
                <a:hlinkClick r:id="rId5">
                  <a:extLst>
                    <a:ext uri="{A12FA001-AC4F-418D-AE19-62706E023703}">
                      <ahyp:hlinkClr xmlns:ahyp="http://schemas.microsoft.com/office/drawing/2018/hyperlinkcolor" val="tx"/>
                    </a:ext>
                  </a:extLst>
                </a:hlinkClick>
              </a:rPr>
              <a:t>www.nasponline.org</a:t>
            </a:r>
            <a:r>
              <a:rPr lang="en-US" sz="1600" dirty="0">
                <a:solidFill>
                  <a:srgbClr val="0000FF"/>
                </a:solidFill>
              </a:rPr>
              <a:t> </a:t>
            </a:r>
          </a:p>
        </p:txBody>
      </p:sp>
      <p:pic>
        <p:nvPicPr>
          <p:cNvPr id="4" name="Picture 3">
            <a:extLst>
              <a:ext uri="{FF2B5EF4-FFF2-40B4-BE49-F238E27FC236}">
                <a16:creationId xmlns:a16="http://schemas.microsoft.com/office/drawing/2014/main" id="{8A861A86-EE0B-40E3-AC9F-1AC7344DBB16}"/>
              </a:ext>
            </a:extLst>
          </p:cNvPr>
          <p:cNvPicPr>
            <a:picLocks noChangeAspect="1"/>
          </p:cNvPicPr>
          <p:nvPr/>
        </p:nvPicPr>
        <p:blipFill>
          <a:blip r:embed="rId6"/>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2821534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738F9-118C-4091-8AB3-04932AC910F2}"/>
              </a:ext>
            </a:extLst>
          </p:cNvPr>
          <p:cNvSpPr>
            <a:spLocks noGrp="1"/>
          </p:cNvSpPr>
          <p:nvPr>
            <p:ph type="title"/>
          </p:nvPr>
        </p:nvSpPr>
        <p:spPr>
          <a:xfrm>
            <a:off x="1552625" y="777625"/>
            <a:ext cx="9520158" cy="1049235"/>
          </a:xfrm>
        </p:spPr>
        <p:txBody>
          <a:bodyPr/>
          <a:lstStyle/>
          <a:p>
            <a:r>
              <a:rPr lang="en-US" dirty="0"/>
              <a:t>Project EXPAND Grant	</a:t>
            </a:r>
          </a:p>
        </p:txBody>
      </p:sp>
      <p:sp>
        <p:nvSpPr>
          <p:cNvPr id="3" name="Content Placeholder 2">
            <a:extLst>
              <a:ext uri="{FF2B5EF4-FFF2-40B4-BE49-F238E27FC236}">
                <a16:creationId xmlns:a16="http://schemas.microsoft.com/office/drawing/2014/main" id="{9F0162C6-C730-4A3A-8183-415295B0819D}"/>
              </a:ext>
            </a:extLst>
          </p:cNvPr>
          <p:cNvSpPr>
            <a:spLocks noGrp="1"/>
          </p:cNvSpPr>
          <p:nvPr>
            <p:ph idx="1"/>
          </p:nvPr>
        </p:nvSpPr>
        <p:spPr>
          <a:xfrm>
            <a:off x="215153" y="2015731"/>
            <a:ext cx="11860306" cy="4241633"/>
          </a:xfrm>
        </p:spPr>
        <p:txBody>
          <a:bodyPr>
            <a:normAutofit fontScale="47500" lnSpcReduction="20000"/>
          </a:bodyPr>
          <a:lstStyle/>
          <a:p>
            <a:pPr marL="0" indent="0">
              <a:buNone/>
            </a:pPr>
            <a:r>
              <a:rPr lang="en-US" sz="3000" b="1" i="1" dirty="0">
                <a:effectLst/>
                <a:latin typeface="Segoe UI" panose="020B0502040204020203" pitchFamily="34" charset="0"/>
              </a:rPr>
              <a:t>Expanding the Roles of School Psychologists as Equity-Centered Leaders in Mental Health</a:t>
            </a:r>
            <a:r>
              <a:rPr lang="en-US" sz="3000" b="1" dirty="0">
                <a:effectLst/>
                <a:latin typeface="Segoe UI" panose="020B0502040204020203" pitchFamily="34" charset="0"/>
              </a:rPr>
              <a:t>. U.S. Department of Education Mental Health Service Professional Grant Program, a $4,778,992 5-year grant project, beginning January 1, 2025.</a:t>
            </a:r>
          </a:p>
          <a:p>
            <a:r>
              <a:rPr lang="en-US" sz="3000" dirty="0">
                <a:effectLst/>
                <a:latin typeface="Segoe UI" panose="020B0502040204020203" pitchFamily="34" charset="0"/>
              </a:rPr>
              <a:t>Key financial supports for participating graduate students: </a:t>
            </a:r>
            <a:br>
              <a:rPr lang="en-US" sz="3000" dirty="0">
                <a:effectLst/>
                <a:latin typeface="Segoe UI" panose="020B0502040204020203" pitchFamily="34" charset="0"/>
              </a:rPr>
            </a:br>
            <a:r>
              <a:rPr lang="en-US" sz="3000" b="1" dirty="0">
                <a:effectLst/>
                <a:latin typeface="Segoe UI" panose="020B0502040204020203" pitchFamily="34" charset="0"/>
              </a:rPr>
              <a:t>Tuition stipends</a:t>
            </a:r>
            <a:r>
              <a:rPr lang="en-US" sz="3000" dirty="0">
                <a:effectLst/>
                <a:latin typeface="Segoe UI" panose="020B0502040204020203" pitchFamily="34" charset="0"/>
              </a:rPr>
              <a:t> for successful completion of coursework (roughly $18,000, per student, across the three years of the program)</a:t>
            </a:r>
          </a:p>
          <a:p>
            <a:pPr>
              <a:buFont typeface="Arial" panose="020B0604020202020204" pitchFamily="34" charset="0"/>
              <a:buChar char="•"/>
            </a:pPr>
            <a:r>
              <a:rPr lang="en-US" sz="3000" dirty="0">
                <a:effectLst/>
                <a:latin typeface="Segoe UI" panose="020B0502040204020203" pitchFamily="34" charset="0"/>
              </a:rPr>
              <a:t>Financial support for </a:t>
            </a:r>
            <a:r>
              <a:rPr lang="en-US" sz="3000" b="1" dirty="0">
                <a:effectLst/>
                <a:latin typeface="Segoe UI" panose="020B0502040204020203" pitchFamily="34" charset="0"/>
              </a:rPr>
              <a:t>course fees, exam fee, transportation costs, and childcare expenses </a:t>
            </a:r>
            <a:r>
              <a:rPr lang="en-US" sz="3000" dirty="0">
                <a:effectLst/>
                <a:latin typeface="Segoe UI" panose="020B0502040204020203" pitchFamily="34" charset="0"/>
              </a:rPr>
              <a:t>during practicum</a:t>
            </a:r>
            <a:br>
              <a:rPr lang="en-US" sz="3000" dirty="0">
                <a:effectLst/>
                <a:latin typeface="Segoe UI" panose="020B0502040204020203" pitchFamily="34" charset="0"/>
              </a:rPr>
            </a:br>
            <a:endParaRPr lang="en-US" sz="3000" dirty="0">
              <a:effectLst/>
              <a:latin typeface="Segoe UI" panose="020B0502040204020203" pitchFamily="34" charset="0"/>
            </a:endParaRPr>
          </a:p>
          <a:p>
            <a:pPr>
              <a:buFont typeface="Arial" panose="020B0604020202020204" pitchFamily="34" charset="0"/>
              <a:buChar char="•"/>
            </a:pPr>
            <a:r>
              <a:rPr lang="en-US" sz="3000" b="1" dirty="0">
                <a:effectLst/>
                <a:latin typeface="Segoe UI" panose="020B0502040204020203" pitchFamily="34" charset="0"/>
              </a:rPr>
              <a:t>Financial support</a:t>
            </a:r>
            <a:r>
              <a:rPr lang="en-US" sz="3000" dirty="0">
                <a:effectLst/>
                <a:latin typeface="Segoe UI" panose="020B0502040204020203" pitchFamily="34" charset="0"/>
              </a:rPr>
              <a:t> for </a:t>
            </a:r>
            <a:r>
              <a:rPr lang="en-US" sz="3000" dirty="0" err="1">
                <a:effectLst/>
                <a:latin typeface="Segoe UI" panose="020B0502040204020203" pitchFamily="34" charset="0"/>
              </a:rPr>
              <a:t>Ed.S</a:t>
            </a:r>
            <a:r>
              <a:rPr lang="en-US" sz="3000" dirty="0">
                <a:effectLst/>
                <a:latin typeface="Segoe UI" panose="020B0502040204020203" pitchFamily="34" charset="0"/>
              </a:rPr>
              <a:t>. student led activities, outreach, retention and building community across cohorts</a:t>
            </a:r>
            <a:br>
              <a:rPr lang="en-US" sz="3000" dirty="0">
                <a:effectLst/>
                <a:latin typeface="Segoe UI" panose="020B0502040204020203" pitchFamily="34" charset="0"/>
              </a:rPr>
            </a:br>
            <a:endParaRPr lang="en-US" sz="3000" dirty="0">
              <a:effectLst/>
              <a:latin typeface="Segoe UI" panose="020B0502040204020203" pitchFamily="34" charset="0"/>
            </a:endParaRPr>
          </a:p>
          <a:p>
            <a:pPr>
              <a:buFont typeface="Arial" panose="020B0604020202020204" pitchFamily="34" charset="0"/>
              <a:buChar char="•"/>
            </a:pPr>
            <a:r>
              <a:rPr lang="en-US" sz="3000" b="1" dirty="0">
                <a:effectLst/>
                <a:latin typeface="Segoe UI" panose="020B0502040204020203" pitchFamily="34" charset="0"/>
              </a:rPr>
              <a:t>Four graduate student assistantships</a:t>
            </a:r>
            <a:r>
              <a:rPr lang="en-US" sz="3000" dirty="0">
                <a:effectLst/>
                <a:latin typeface="Segoe UI" panose="020B0502040204020203" pitchFamily="34" charset="0"/>
              </a:rPr>
              <a:t> for </a:t>
            </a:r>
            <a:r>
              <a:rPr lang="en-US" sz="3000" dirty="0" err="1">
                <a:effectLst/>
                <a:latin typeface="Segoe UI" panose="020B0502040204020203" pitchFamily="34" charset="0"/>
              </a:rPr>
              <a:t>Ed.S</a:t>
            </a:r>
            <a:r>
              <a:rPr lang="en-US" sz="3000" dirty="0">
                <a:effectLst/>
                <a:latin typeface="Segoe UI" panose="020B0502040204020203" pitchFamily="34" charset="0"/>
              </a:rPr>
              <a:t>. students to support teaching, research and school psychology related activities</a:t>
            </a:r>
            <a:br>
              <a:rPr lang="en-US" sz="3000" dirty="0">
                <a:effectLst/>
                <a:latin typeface="Segoe UI" panose="020B0502040204020203" pitchFamily="34" charset="0"/>
              </a:rPr>
            </a:br>
            <a:endParaRPr lang="en-US" sz="3000" dirty="0">
              <a:effectLst/>
              <a:latin typeface="Segoe UI" panose="020B0502040204020203" pitchFamily="34" charset="0"/>
            </a:endParaRPr>
          </a:p>
          <a:p>
            <a:pPr>
              <a:buFont typeface="Arial" panose="020B0604020202020204" pitchFamily="34" charset="0"/>
              <a:buChar char="•"/>
            </a:pPr>
            <a:r>
              <a:rPr lang="en-US" sz="3000" dirty="0">
                <a:effectLst/>
                <a:latin typeface="Segoe UI" panose="020B0502040204020203" pitchFamily="34" charset="0"/>
              </a:rPr>
              <a:t>Financial support for state and national </a:t>
            </a:r>
            <a:r>
              <a:rPr lang="en-US" sz="3000" b="1" dirty="0">
                <a:effectLst/>
                <a:latin typeface="Segoe UI" panose="020B0502040204020203" pitchFamily="34" charset="0"/>
              </a:rPr>
              <a:t>professional organization memberships</a:t>
            </a:r>
            <a:r>
              <a:rPr lang="en-US" sz="3000" dirty="0">
                <a:effectLst/>
                <a:latin typeface="Segoe UI" panose="020B0502040204020203" pitchFamily="34" charset="0"/>
              </a:rPr>
              <a:t> and for attending and presenting at state and national </a:t>
            </a:r>
            <a:r>
              <a:rPr lang="en-US" sz="3000" b="1" dirty="0">
                <a:effectLst/>
                <a:latin typeface="Segoe UI" panose="020B0502040204020203" pitchFamily="34" charset="0"/>
              </a:rPr>
              <a:t>conferences</a:t>
            </a:r>
          </a:p>
          <a:p>
            <a:pPr>
              <a:buFont typeface="Arial" panose="020B0604020202020204" pitchFamily="34" charset="0"/>
              <a:buChar char="•"/>
            </a:pPr>
            <a:r>
              <a:rPr lang="en-US" sz="3000" i="1" dirty="0">
                <a:effectLst/>
                <a:latin typeface="Segoe UI" panose="020B0502040204020203" pitchFamily="34" charset="0"/>
              </a:rPr>
              <a:t>*Funds are contingent upon the following conditions:</a:t>
            </a:r>
            <a:br>
              <a:rPr lang="en-US" sz="3000" dirty="0">
                <a:effectLst/>
                <a:latin typeface="Segoe UI" panose="020B0502040204020203" pitchFamily="34" charset="0"/>
              </a:rPr>
            </a:br>
            <a:r>
              <a:rPr lang="en-US" sz="3000" i="1" dirty="0">
                <a:effectLst/>
                <a:latin typeface="Segoe UI" panose="020B0502040204020203" pitchFamily="34" charset="0"/>
              </a:rPr>
              <a:t>Students receiving funds must agree to work in a high-needs district for the time commensurate with funds received.</a:t>
            </a:r>
            <a:br>
              <a:rPr lang="en-US" sz="3000" dirty="0">
                <a:effectLst/>
                <a:latin typeface="Segoe UI" panose="020B0502040204020203" pitchFamily="34" charset="0"/>
              </a:rPr>
            </a:br>
            <a:r>
              <a:rPr lang="en-US" sz="3000" i="1" dirty="0">
                <a:effectLst/>
                <a:latin typeface="Segoe UI" panose="020B0502040204020203" pitchFamily="34" charset="0"/>
              </a:rPr>
              <a:t>Students must successfully complete field, coursework, and program requirements.</a:t>
            </a:r>
            <a:endParaRPr lang="en-US" sz="3000" dirty="0">
              <a:effectLst/>
              <a:latin typeface="Segoe UI" panose="020B0502040204020203" pitchFamily="34" charset="0"/>
            </a:endParaRPr>
          </a:p>
          <a:p>
            <a:endParaRPr lang="en-US" dirty="0"/>
          </a:p>
        </p:txBody>
      </p:sp>
      <p:pic>
        <p:nvPicPr>
          <p:cNvPr id="4" name="Picture 3">
            <a:extLst>
              <a:ext uri="{FF2B5EF4-FFF2-40B4-BE49-F238E27FC236}">
                <a16:creationId xmlns:a16="http://schemas.microsoft.com/office/drawing/2014/main" id="{0618606E-4C8B-4126-95CF-8E2E351B1FC3}"/>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3287255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Questions</a:t>
            </a:r>
            <a:endParaRPr lang="en-US" i="1" dirty="0"/>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pPr marL="0" indent="0">
              <a:buNone/>
            </a:pPr>
            <a:endParaRPr lang="en-US" dirty="0">
              <a:solidFill>
                <a:schemeClr val="bg1"/>
              </a:solidFill>
            </a:endParaRPr>
          </a:p>
          <a:p>
            <a:pPr marL="0" indent="0" algn="ctr">
              <a:buNone/>
            </a:pPr>
            <a:endParaRPr lang="en-US" dirty="0"/>
          </a:p>
        </p:txBody>
      </p:sp>
      <p:sp>
        <p:nvSpPr>
          <p:cNvPr id="5" name="TextBox 4">
            <a:extLst>
              <a:ext uri="{FF2B5EF4-FFF2-40B4-BE49-F238E27FC236}">
                <a16:creationId xmlns:a16="http://schemas.microsoft.com/office/drawing/2014/main" id="{1A63B61A-A61F-4CB7-8040-4D563DE683E6}"/>
              </a:ext>
            </a:extLst>
          </p:cNvPr>
          <p:cNvSpPr txBox="1"/>
          <p:nvPr/>
        </p:nvSpPr>
        <p:spPr>
          <a:xfrm>
            <a:off x="1534696" y="2337797"/>
            <a:ext cx="11127366" cy="1200329"/>
          </a:xfrm>
          <a:prstGeom prst="rect">
            <a:avLst/>
          </a:prstGeom>
          <a:noFill/>
        </p:spPr>
        <p:txBody>
          <a:bodyPr wrap="square" rtlCol="0">
            <a:spAutoFit/>
          </a:bodyPr>
          <a:lstStyle/>
          <a:p>
            <a:r>
              <a:rPr lang="en-US" sz="3600" dirty="0">
                <a:solidFill>
                  <a:schemeClr val="bg1"/>
                </a:solidFill>
                <a:latin typeface="Brush Script MT" panose="03060802040406070304" pitchFamily="66" charset="0"/>
              </a:rPr>
              <a:t>Thank you so much for your time and </a:t>
            </a:r>
          </a:p>
          <a:p>
            <a:r>
              <a:rPr lang="en-US" sz="3600" dirty="0">
                <a:solidFill>
                  <a:schemeClr val="bg1"/>
                </a:solidFill>
                <a:latin typeface="Brush Script MT" panose="03060802040406070304" pitchFamily="66" charset="0"/>
              </a:rPr>
              <a:t>for joining us!</a:t>
            </a:r>
          </a:p>
        </p:txBody>
      </p:sp>
      <p:pic>
        <p:nvPicPr>
          <p:cNvPr id="4" name="Picture 3">
            <a:extLst>
              <a:ext uri="{FF2B5EF4-FFF2-40B4-BE49-F238E27FC236}">
                <a16:creationId xmlns:a16="http://schemas.microsoft.com/office/drawing/2014/main" id="{62E54D70-14AF-47C0-B5B6-B12BCE55FAA4}"/>
              </a:ext>
            </a:extLst>
          </p:cNvPr>
          <p:cNvPicPr>
            <a:picLocks noChangeAspect="1"/>
          </p:cNvPicPr>
          <p:nvPr/>
        </p:nvPicPr>
        <p:blipFill>
          <a:blip r:embed="rId2"/>
          <a:stretch>
            <a:fillRect/>
          </a:stretch>
        </p:blipFill>
        <p:spPr>
          <a:xfrm>
            <a:off x="10600806" y="5509798"/>
            <a:ext cx="1591194" cy="1359526"/>
          </a:xfrm>
          <a:prstGeom prst="rect">
            <a:avLst/>
          </a:prstGeom>
        </p:spPr>
      </p:pic>
    </p:spTree>
    <p:extLst>
      <p:ext uri="{BB962C8B-B14F-4D97-AF65-F5344CB8AC3E}">
        <p14:creationId xmlns:p14="http://schemas.microsoft.com/office/powerpoint/2010/main" val="1044049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a:xfrm>
            <a:off x="1493104" y="842619"/>
            <a:ext cx="9520158" cy="1049235"/>
          </a:xfrm>
        </p:spPr>
        <p:txBody>
          <a:bodyPr/>
          <a:lstStyle/>
          <a:p>
            <a:r>
              <a:rPr lang="en-US" dirty="0">
                <a:solidFill>
                  <a:schemeClr val="bg1"/>
                </a:solidFill>
              </a:rPr>
              <a:t>Land Acknowledgement</a:t>
            </a:r>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599316"/>
          </a:xfrm>
        </p:spPr>
        <p:txBody>
          <a:bodyPr>
            <a:normAutofit fontScale="92500" lnSpcReduction="20000"/>
          </a:bodyPr>
          <a:lstStyle/>
          <a:p>
            <a:pPr marL="0" indent="0">
              <a:buNone/>
            </a:pPr>
            <a:r>
              <a:rPr lang="en-US" dirty="0">
                <a:solidFill>
                  <a:schemeClr val="bg1"/>
                </a:solidFill>
              </a:rPr>
              <a:t>School of Education at UW Tacoma Land Acknowledgement</a:t>
            </a:r>
          </a:p>
          <a:p>
            <a:pPr marL="0" indent="0">
              <a:buNone/>
            </a:pPr>
            <a:r>
              <a:rPr lang="en-US" sz="1600" dirty="0">
                <a:solidFill>
                  <a:schemeClr val="bg1"/>
                </a:solidFill>
              </a:rPr>
              <a:t>The School of Education community here at UW Tacoma acknowledges that we learn, live, reflect, and teach on the ancestral lands of the Coast Salish people. As our campus is specifically situated on the traditional homeland of the Puyallup Tribe of Indians, we will make intentional efforts to create inclusive and respectful partnerships that honor Indigenous cultures, histories, identities, and sociopolitical realities. </a:t>
            </a:r>
          </a:p>
          <a:p>
            <a:pPr marL="0" indent="0">
              <a:buNone/>
            </a:pPr>
            <a:endParaRPr lang="en-US" sz="1600" dirty="0">
              <a:solidFill>
                <a:schemeClr val="bg1"/>
              </a:solidFill>
            </a:endParaRPr>
          </a:p>
          <a:p>
            <a:pPr marL="0" indent="0">
              <a:buNone/>
            </a:pPr>
            <a:r>
              <a:rPr lang="en-US" sz="1600" dirty="0">
                <a:solidFill>
                  <a:schemeClr val="bg1"/>
                </a:solidFill>
              </a:rPr>
              <a:t>We in the School of Education also have a moral responsibility to fully acknowledge our Indigenous connections, as well as critically reflect on the histories of dispossession and forced removal that have allowed for the growth and survival of this institution. </a:t>
            </a:r>
          </a:p>
          <a:p>
            <a:pPr marL="0" indent="0">
              <a:buNone/>
            </a:pPr>
            <a:endParaRPr lang="en-US" sz="1600" dirty="0">
              <a:solidFill>
                <a:schemeClr val="bg1"/>
              </a:solidFill>
            </a:endParaRPr>
          </a:p>
          <a:p>
            <a:pPr marL="0" indent="0">
              <a:buNone/>
            </a:pPr>
            <a:r>
              <a:rPr lang="en-US" sz="1600" dirty="0">
                <a:solidFill>
                  <a:schemeClr val="bg1"/>
                </a:solidFill>
              </a:rPr>
              <a:t>Let us continue to advocate for and partner with our Indigenous neighbors as we continue our lifelong work together as a dynamic and inclusive community of educators, leaders, and learners. </a:t>
            </a: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A711825B-104E-4783-A1F5-7406D01C62B9}"/>
              </a:ext>
            </a:extLst>
          </p:cNvPr>
          <p:cNvPicPr>
            <a:picLocks noChangeAspect="1"/>
          </p:cNvPicPr>
          <p:nvPr/>
        </p:nvPicPr>
        <p:blipFill>
          <a:blip r:embed="rId2"/>
          <a:stretch>
            <a:fillRect/>
          </a:stretch>
        </p:blipFill>
        <p:spPr>
          <a:xfrm>
            <a:off x="10603150" y="5496128"/>
            <a:ext cx="1588850" cy="1361872"/>
          </a:xfrm>
          <a:prstGeom prst="rect">
            <a:avLst/>
          </a:prstGeom>
        </p:spPr>
      </p:pic>
    </p:spTree>
    <p:extLst>
      <p:ext uri="{BB962C8B-B14F-4D97-AF65-F5344CB8AC3E}">
        <p14:creationId xmlns:p14="http://schemas.microsoft.com/office/powerpoint/2010/main" val="4154360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solidFill>
                  <a:schemeClr val="bg1"/>
                </a:solidFill>
              </a:rPr>
              <a:t>Introductions</a:t>
            </a:r>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599316"/>
          </a:xfrm>
        </p:spPr>
        <p:txBody>
          <a:bodyPr>
            <a:normAutofit/>
          </a:bodyPr>
          <a:lstStyle/>
          <a:p>
            <a:pPr marL="0" indent="0">
              <a:buNone/>
            </a:pPr>
            <a:endParaRPr lang="en-US" sz="1600" dirty="0">
              <a:solidFill>
                <a:schemeClr val="bg1"/>
              </a:solidFill>
            </a:endParaRPr>
          </a:p>
          <a:p>
            <a:pPr marL="342900" indent="-342900">
              <a:buAutoNum type="arabicPeriod"/>
            </a:pPr>
            <a:r>
              <a:rPr lang="en-US" sz="2000" dirty="0">
                <a:solidFill>
                  <a:schemeClr val="bg1"/>
                </a:solidFill>
              </a:rPr>
              <a:t>What is your name? </a:t>
            </a:r>
          </a:p>
          <a:p>
            <a:pPr marL="342900" indent="-342900">
              <a:buAutoNum type="arabicPeriod"/>
            </a:pPr>
            <a:endParaRPr lang="en-US" sz="2000" dirty="0">
              <a:solidFill>
                <a:schemeClr val="bg1"/>
              </a:solidFill>
            </a:endParaRPr>
          </a:p>
          <a:p>
            <a:pPr marL="342900" indent="-342900">
              <a:buAutoNum type="arabicPeriod"/>
            </a:pPr>
            <a:r>
              <a:rPr lang="en-US" sz="2000" dirty="0">
                <a:solidFill>
                  <a:schemeClr val="bg1"/>
                </a:solidFill>
              </a:rPr>
              <a:t>What interests you about the School Psychology Program? </a:t>
            </a:r>
          </a:p>
          <a:p>
            <a:pPr marL="342900" indent="-342900">
              <a:buAutoNum type="arabicPeriod"/>
            </a:pPr>
            <a:endParaRPr lang="en-US" sz="2000" dirty="0">
              <a:solidFill>
                <a:schemeClr val="bg1"/>
              </a:solidFill>
            </a:endParaRP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9DD4C3E4-C814-4D67-B6C2-F0C4515F1171}"/>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3490958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The </a:t>
            </a:r>
            <a:r>
              <a:rPr lang="en-US" dirty="0" err="1"/>
              <a:t>EdS</a:t>
            </a:r>
            <a:r>
              <a:rPr lang="en-US" dirty="0"/>
              <a:t> Program</a:t>
            </a:r>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r>
              <a:rPr lang="en-US" dirty="0">
                <a:solidFill>
                  <a:schemeClr val="bg1"/>
                </a:solidFill>
              </a:rPr>
              <a:t>Educational Specialist (</a:t>
            </a:r>
            <a:r>
              <a:rPr lang="en-US" dirty="0" err="1">
                <a:solidFill>
                  <a:schemeClr val="bg1"/>
                </a:solidFill>
              </a:rPr>
              <a:t>EdS</a:t>
            </a:r>
            <a:r>
              <a:rPr lang="en-US" dirty="0">
                <a:solidFill>
                  <a:schemeClr val="bg1"/>
                </a:solidFill>
              </a:rPr>
              <a:t>) Degree in School Psychology</a:t>
            </a:r>
          </a:p>
          <a:p>
            <a:r>
              <a:rPr lang="en-US" dirty="0">
                <a:solidFill>
                  <a:schemeClr val="bg1"/>
                </a:solidFill>
              </a:rPr>
              <a:t>Career as a School Psychologist</a:t>
            </a:r>
          </a:p>
          <a:p>
            <a:r>
              <a:rPr lang="en-US" dirty="0">
                <a:solidFill>
                  <a:schemeClr val="bg1"/>
                </a:solidFill>
              </a:rPr>
              <a:t>Not a Master’s degree</a:t>
            </a:r>
          </a:p>
          <a:p>
            <a:r>
              <a:rPr lang="en-US" dirty="0">
                <a:solidFill>
                  <a:schemeClr val="bg1"/>
                </a:solidFill>
              </a:rPr>
              <a:t>Earn your Educational Staff Associate (ESA) Certification</a:t>
            </a:r>
          </a:p>
          <a:p>
            <a:r>
              <a:rPr lang="en-US" dirty="0">
                <a:solidFill>
                  <a:schemeClr val="bg1"/>
                </a:solidFill>
              </a:rPr>
              <a:t>Full-time, 3-year program (part-time option available)</a:t>
            </a:r>
          </a:p>
          <a:p>
            <a:pPr lvl="1"/>
            <a:r>
              <a:rPr lang="en-US" dirty="0">
                <a:solidFill>
                  <a:schemeClr val="bg1"/>
                </a:solidFill>
              </a:rPr>
              <a:t>Includes 2 years of course work</a:t>
            </a:r>
          </a:p>
          <a:p>
            <a:pPr lvl="1"/>
            <a:r>
              <a:rPr lang="en-US" dirty="0">
                <a:solidFill>
                  <a:schemeClr val="bg1"/>
                </a:solidFill>
              </a:rPr>
              <a:t>Practicum</a:t>
            </a:r>
          </a:p>
          <a:p>
            <a:pPr lvl="1"/>
            <a:r>
              <a:rPr lang="en-US" dirty="0">
                <a:solidFill>
                  <a:schemeClr val="bg1"/>
                </a:solidFill>
              </a:rPr>
              <a:t>One year of school-based internship</a:t>
            </a:r>
          </a:p>
          <a:p>
            <a:endParaRPr lang="en-US" dirty="0">
              <a:solidFill>
                <a:schemeClr val="bg1"/>
              </a:solidFill>
            </a:endParaRPr>
          </a:p>
          <a:p>
            <a:pPr marL="0" indent="0">
              <a:buNone/>
            </a:pPr>
            <a:endParaRPr lang="en-US" dirty="0">
              <a:solidFill>
                <a:schemeClr val="bg1">
                  <a:alpha val="99000"/>
                </a:schemeClr>
              </a:solidFill>
            </a:endParaRPr>
          </a:p>
          <a:p>
            <a:pPr marL="0" indent="0">
              <a:buNone/>
            </a:pPr>
            <a:endParaRPr lang="en-US" dirty="0"/>
          </a:p>
        </p:txBody>
      </p:sp>
      <p:pic>
        <p:nvPicPr>
          <p:cNvPr id="4" name="Picture 3">
            <a:extLst>
              <a:ext uri="{FF2B5EF4-FFF2-40B4-BE49-F238E27FC236}">
                <a16:creationId xmlns:a16="http://schemas.microsoft.com/office/drawing/2014/main" id="{9C1762F8-C385-4EE7-9953-61F2D913266E}"/>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341436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The </a:t>
            </a:r>
            <a:r>
              <a:rPr lang="en-US" dirty="0" err="1"/>
              <a:t>EdS</a:t>
            </a:r>
            <a:r>
              <a:rPr lang="en-US" dirty="0"/>
              <a:t> Program (</a:t>
            </a:r>
            <a:r>
              <a:rPr lang="en-US" i="1" dirty="0"/>
              <a:t>cont.)</a:t>
            </a:r>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endParaRPr lang="en-US" dirty="0">
              <a:solidFill>
                <a:schemeClr val="bg1"/>
              </a:solidFill>
            </a:endParaRPr>
          </a:p>
          <a:p>
            <a:r>
              <a:rPr lang="en-US" dirty="0" err="1">
                <a:solidFill>
                  <a:schemeClr val="bg1"/>
                </a:solidFill>
              </a:rPr>
              <a:t>EdS</a:t>
            </a:r>
            <a:r>
              <a:rPr lang="en-US" dirty="0">
                <a:solidFill>
                  <a:schemeClr val="bg1"/>
                </a:solidFill>
              </a:rPr>
              <a:t> Core Values: Anti-racism, culturally relevant practice, and equity</a:t>
            </a:r>
          </a:p>
          <a:p>
            <a:r>
              <a:rPr lang="en-US" dirty="0">
                <a:solidFill>
                  <a:schemeClr val="bg1"/>
                </a:solidFill>
              </a:rPr>
              <a:t>Multi-tiered systems of prevention and intervention</a:t>
            </a:r>
          </a:p>
          <a:p>
            <a:r>
              <a:rPr lang="en-US" dirty="0">
                <a:solidFill>
                  <a:schemeClr val="bg1"/>
                </a:solidFill>
              </a:rPr>
              <a:t>Prepares school psychologists for an expanded, contemporary role, which directly connects to our core values </a:t>
            </a:r>
          </a:p>
          <a:p>
            <a:pPr lvl="1"/>
            <a:r>
              <a:rPr lang="en-US" sz="1600" i="1" dirty="0">
                <a:solidFill>
                  <a:schemeClr val="bg1"/>
                </a:solidFill>
              </a:rPr>
              <a:t>(equity-centered SEL, systemic change, reflective practices, empowering students/families, mutually beneficial partnerships)</a:t>
            </a:r>
          </a:p>
          <a:p>
            <a:r>
              <a:rPr lang="en-US" dirty="0">
                <a:solidFill>
                  <a:schemeClr val="bg1"/>
                </a:solidFill>
              </a:rPr>
              <a:t>Program built from current NASP Standards (March 2020)</a:t>
            </a:r>
          </a:p>
          <a:p>
            <a:r>
              <a:rPr lang="en-US" dirty="0">
                <a:solidFill>
                  <a:schemeClr val="bg1"/>
                </a:solidFill>
              </a:rPr>
              <a:t>Empowering youth, families, educators, and school communities</a:t>
            </a:r>
          </a:p>
          <a:p>
            <a:pPr marL="0" indent="0">
              <a:buNone/>
            </a:pPr>
            <a:endParaRPr lang="en-US" dirty="0">
              <a:solidFill>
                <a:schemeClr val="bg1">
                  <a:alpha val="99000"/>
                </a:schemeClr>
              </a:solidFill>
            </a:endParaRPr>
          </a:p>
          <a:p>
            <a:pPr marL="0" indent="0">
              <a:buNone/>
            </a:pPr>
            <a:endParaRPr lang="en-US" dirty="0"/>
          </a:p>
        </p:txBody>
      </p:sp>
      <p:pic>
        <p:nvPicPr>
          <p:cNvPr id="4" name="Picture 3">
            <a:extLst>
              <a:ext uri="{FF2B5EF4-FFF2-40B4-BE49-F238E27FC236}">
                <a16:creationId xmlns:a16="http://schemas.microsoft.com/office/drawing/2014/main" id="{65F9D911-4A94-4DA0-96DA-42BDFE4EE6E8}"/>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1366881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School Psychologists in High Demand</a:t>
            </a:r>
            <a:endParaRPr lang="en-US" i="1" dirty="0"/>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594154"/>
            <a:ext cx="11127366" cy="3819710"/>
          </a:xfrm>
        </p:spPr>
        <p:txBody>
          <a:bodyPr>
            <a:normAutofit/>
          </a:bodyPr>
          <a:lstStyle/>
          <a:p>
            <a:r>
              <a:rPr lang="en-US" dirty="0">
                <a:solidFill>
                  <a:schemeClr val="bg1"/>
                </a:solidFill>
              </a:rPr>
              <a:t>One of the top 20 Best Social Service Jobs</a:t>
            </a:r>
          </a:p>
          <a:p>
            <a:r>
              <a:rPr lang="en-US" dirty="0">
                <a:solidFill>
                  <a:schemeClr val="bg1"/>
                </a:solidFill>
              </a:rPr>
              <a:t>National Median Salary approx. $78,200</a:t>
            </a:r>
          </a:p>
          <a:p>
            <a:r>
              <a:rPr lang="en-US" dirty="0">
                <a:solidFill>
                  <a:schemeClr val="bg1"/>
                </a:solidFill>
              </a:rPr>
              <a:t>Long-standing shortage of school psychologists, specifically over the last decade</a:t>
            </a:r>
          </a:p>
          <a:p>
            <a:r>
              <a:rPr lang="en-US" dirty="0">
                <a:solidFill>
                  <a:schemeClr val="bg1"/>
                </a:solidFill>
              </a:rPr>
              <a:t>Employment growth rate of 14.7% between now and 2028</a:t>
            </a:r>
          </a:p>
          <a:p>
            <a:r>
              <a:rPr lang="en-US" dirty="0">
                <a:solidFill>
                  <a:schemeClr val="bg1"/>
                </a:solidFill>
              </a:rPr>
              <a:t>School Psychologists are needed as soon as possible</a:t>
            </a:r>
          </a:p>
          <a:p>
            <a:pPr marL="0" indent="0">
              <a:buNone/>
            </a:pPr>
            <a:endParaRPr lang="en-US" dirty="0">
              <a:solidFill>
                <a:schemeClr val="bg1"/>
              </a:solidFill>
            </a:endParaRPr>
          </a:p>
          <a:p>
            <a:pPr marL="0" indent="0">
              <a:buNone/>
            </a:pPr>
            <a:endParaRPr lang="en-US" dirty="0"/>
          </a:p>
        </p:txBody>
      </p:sp>
      <p:pic>
        <p:nvPicPr>
          <p:cNvPr id="4" name="Picture 3">
            <a:extLst>
              <a:ext uri="{FF2B5EF4-FFF2-40B4-BE49-F238E27FC236}">
                <a16:creationId xmlns:a16="http://schemas.microsoft.com/office/drawing/2014/main" id="{827250BD-D0D8-41BC-9996-89256D122B34}"/>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2219441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Program Framework (Courses)</a:t>
            </a:r>
            <a:endParaRPr lang="en-US" i="1" dirty="0"/>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pPr marL="0" indent="0">
              <a:buNone/>
            </a:pPr>
            <a:endParaRPr lang="en-US" dirty="0">
              <a:solidFill>
                <a:schemeClr val="bg1"/>
              </a:solidFill>
            </a:endParaRPr>
          </a:p>
          <a:p>
            <a:pPr marL="0" indent="0">
              <a:buNone/>
            </a:pPr>
            <a:endParaRPr lang="en-US" dirty="0"/>
          </a:p>
        </p:txBody>
      </p:sp>
      <p:graphicFrame>
        <p:nvGraphicFramePr>
          <p:cNvPr id="5" name="Table 5">
            <a:extLst>
              <a:ext uri="{FF2B5EF4-FFF2-40B4-BE49-F238E27FC236}">
                <a16:creationId xmlns:a16="http://schemas.microsoft.com/office/drawing/2014/main" id="{68A28ADA-B6F2-46A3-8EF3-48A466F78BC3}"/>
              </a:ext>
            </a:extLst>
          </p:cNvPr>
          <p:cNvGraphicFramePr>
            <a:graphicFrameLocks noGrp="1"/>
          </p:cNvGraphicFramePr>
          <p:nvPr>
            <p:extLst>
              <p:ext uri="{D42A27DB-BD31-4B8C-83A1-F6EECF244321}">
                <p14:modId xmlns:p14="http://schemas.microsoft.com/office/powerpoint/2010/main" val="616873509"/>
              </p:ext>
            </p:extLst>
          </p:nvPr>
        </p:nvGraphicFramePr>
        <p:xfrm>
          <a:off x="680321" y="2252869"/>
          <a:ext cx="8128000" cy="2122735"/>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924694529"/>
                    </a:ext>
                  </a:extLst>
                </a:gridCol>
                <a:gridCol w="2032000">
                  <a:extLst>
                    <a:ext uri="{9D8B030D-6E8A-4147-A177-3AD203B41FA5}">
                      <a16:colId xmlns:a16="http://schemas.microsoft.com/office/drawing/2014/main" val="3128527453"/>
                    </a:ext>
                  </a:extLst>
                </a:gridCol>
                <a:gridCol w="2032000">
                  <a:extLst>
                    <a:ext uri="{9D8B030D-6E8A-4147-A177-3AD203B41FA5}">
                      <a16:colId xmlns:a16="http://schemas.microsoft.com/office/drawing/2014/main" val="3093983997"/>
                    </a:ext>
                  </a:extLst>
                </a:gridCol>
                <a:gridCol w="2032000">
                  <a:extLst>
                    <a:ext uri="{9D8B030D-6E8A-4147-A177-3AD203B41FA5}">
                      <a16:colId xmlns:a16="http://schemas.microsoft.com/office/drawing/2014/main" val="2824685209"/>
                    </a:ext>
                  </a:extLst>
                </a:gridCol>
              </a:tblGrid>
              <a:tr h="563175">
                <a:tc>
                  <a:txBody>
                    <a:bodyPr/>
                    <a:lstStyle/>
                    <a:p>
                      <a:pPr algn="ctr"/>
                      <a:r>
                        <a:rPr lang="en-US" dirty="0"/>
                        <a:t>QUARTER</a:t>
                      </a:r>
                    </a:p>
                  </a:txBody>
                  <a:tcPr/>
                </a:tc>
                <a:tc>
                  <a:txBody>
                    <a:bodyPr/>
                    <a:lstStyle/>
                    <a:p>
                      <a:pPr algn="ctr"/>
                      <a:r>
                        <a:rPr lang="en-US" dirty="0"/>
                        <a:t>YEAR ONE</a:t>
                      </a:r>
                    </a:p>
                  </a:txBody>
                  <a:tcPr/>
                </a:tc>
                <a:tc>
                  <a:txBody>
                    <a:bodyPr/>
                    <a:lstStyle/>
                    <a:p>
                      <a:pPr algn="ctr"/>
                      <a:r>
                        <a:rPr lang="en-US" dirty="0"/>
                        <a:t>YEAR TWO </a:t>
                      </a:r>
                    </a:p>
                  </a:txBody>
                  <a:tcPr/>
                </a:tc>
                <a:tc>
                  <a:txBody>
                    <a:bodyPr/>
                    <a:lstStyle/>
                    <a:p>
                      <a:pPr algn="ctr"/>
                      <a:r>
                        <a:rPr lang="en-US" dirty="0"/>
                        <a:t>YEAR THREE</a:t>
                      </a:r>
                    </a:p>
                  </a:txBody>
                  <a:tcPr/>
                </a:tc>
                <a:extLst>
                  <a:ext uri="{0D108BD9-81ED-4DB2-BD59-A6C34878D82A}">
                    <a16:rowId xmlns:a16="http://schemas.microsoft.com/office/drawing/2014/main" val="1764738472"/>
                  </a:ext>
                </a:extLst>
              </a:tr>
              <a:tr h="370840">
                <a:tc>
                  <a:txBody>
                    <a:bodyPr/>
                    <a:lstStyle/>
                    <a:p>
                      <a:pPr algn="ctr"/>
                      <a:r>
                        <a:rPr lang="en-US" dirty="0"/>
                        <a:t>AUTUMN</a:t>
                      </a:r>
                    </a:p>
                  </a:txBody>
                  <a:tcPr/>
                </a:tc>
                <a:tc rowSpan="4">
                  <a:txBody>
                    <a:bodyPr/>
                    <a:lstStyle/>
                    <a:p>
                      <a:pPr algn="ctr"/>
                      <a:endParaRPr lang="en-US" dirty="0"/>
                    </a:p>
                    <a:p>
                      <a:pPr algn="ctr"/>
                      <a:r>
                        <a:rPr lang="en-US" dirty="0"/>
                        <a:t>Foundations + assessment coursework</a:t>
                      </a:r>
                    </a:p>
                  </a:txBody>
                  <a:tcPr/>
                </a:tc>
                <a:tc rowSpan="3">
                  <a:txBody>
                    <a:bodyPr/>
                    <a:lstStyle/>
                    <a:p>
                      <a:pPr algn="ctr"/>
                      <a:endParaRPr lang="en-US" dirty="0"/>
                    </a:p>
                    <a:p>
                      <a:pPr algn="ctr"/>
                      <a:r>
                        <a:rPr lang="en-US" dirty="0"/>
                        <a:t>Advanced coursework + Practicum</a:t>
                      </a:r>
                    </a:p>
                  </a:txBody>
                  <a:tcPr/>
                </a:tc>
                <a:tc rowSpan="3">
                  <a:txBody>
                    <a:bodyPr/>
                    <a:lstStyle/>
                    <a:p>
                      <a:pPr algn="ctr"/>
                      <a:endParaRPr lang="en-US" dirty="0"/>
                    </a:p>
                    <a:p>
                      <a:pPr algn="ctr"/>
                      <a:r>
                        <a:rPr lang="en-US" dirty="0"/>
                        <a:t>Internship + Reflective Seminar</a:t>
                      </a:r>
                    </a:p>
                  </a:txBody>
                  <a:tcPr/>
                </a:tc>
                <a:extLst>
                  <a:ext uri="{0D108BD9-81ED-4DB2-BD59-A6C34878D82A}">
                    <a16:rowId xmlns:a16="http://schemas.microsoft.com/office/drawing/2014/main" val="2641180808"/>
                  </a:ext>
                </a:extLst>
              </a:tr>
              <a:tr h="370840">
                <a:tc>
                  <a:txBody>
                    <a:bodyPr/>
                    <a:lstStyle/>
                    <a:p>
                      <a:pPr algn="ctr"/>
                      <a:r>
                        <a:rPr lang="en-US" dirty="0"/>
                        <a:t>WINTER</a:t>
                      </a:r>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2272853197"/>
                  </a:ext>
                </a:extLst>
              </a:tr>
              <a:tr h="370840">
                <a:tc>
                  <a:txBody>
                    <a:bodyPr/>
                    <a:lstStyle/>
                    <a:p>
                      <a:pPr algn="ctr"/>
                      <a:r>
                        <a:rPr lang="en-US" dirty="0"/>
                        <a:t>SPRING</a:t>
                      </a:r>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1042408625"/>
                  </a:ext>
                </a:extLst>
              </a:tr>
              <a:tr h="370840">
                <a:tc>
                  <a:txBody>
                    <a:bodyPr/>
                    <a:lstStyle/>
                    <a:p>
                      <a:pPr algn="ctr"/>
                      <a:r>
                        <a:rPr lang="en-US" dirty="0"/>
                        <a:t>SUMMER</a:t>
                      </a:r>
                    </a:p>
                  </a:txBody>
                  <a:tcPr/>
                </a:tc>
                <a:tc vMerge="1">
                  <a:txBody>
                    <a:bodyPr/>
                    <a:lstStyle/>
                    <a:p>
                      <a:endParaRPr lang="en-US" dirty="0"/>
                    </a:p>
                  </a:txBody>
                  <a:tcPr/>
                </a:tc>
                <a:tc>
                  <a:txBody>
                    <a:bodyPr/>
                    <a:lstStyle/>
                    <a:p>
                      <a:pPr algn="ctr"/>
                      <a:r>
                        <a:rPr lang="en-US" i="1" dirty="0"/>
                        <a:t>No Classes</a:t>
                      </a:r>
                    </a:p>
                  </a:txBody>
                  <a:tcPr/>
                </a:tc>
                <a:tc>
                  <a:txBody>
                    <a:bodyPr/>
                    <a:lstStyle/>
                    <a:p>
                      <a:pPr algn="ctr"/>
                      <a:endParaRPr lang="en-US" i="1" dirty="0">
                        <a:solidFill>
                          <a:schemeClr val="bg1"/>
                        </a:solidFill>
                      </a:endParaRPr>
                    </a:p>
                  </a:txBody>
                  <a:tcPr>
                    <a:solidFill>
                      <a:schemeClr val="bg2"/>
                    </a:solidFill>
                  </a:tcPr>
                </a:tc>
                <a:extLst>
                  <a:ext uri="{0D108BD9-81ED-4DB2-BD59-A6C34878D82A}">
                    <a16:rowId xmlns:a16="http://schemas.microsoft.com/office/drawing/2014/main" val="797477898"/>
                  </a:ext>
                </a:extLst>
              </a:tr>
            </a:tbl>
          </a:graphicData>
        </a:graphic>
      </p:graphicFrame>
      <p:sp>
        <p:nvSpPr>
          <p:cNvPr id="6" name="TextBox 5">
            <a:extLst>
              <a:ext uri="{FF2B5EF4-FFF2-40B4-BE49-F238E27FC236}">
                <a16:creationId xmlns:a16="http://schemas.microsoft.com/office/drawing/2014/main" id="{BEC7AD9C-EE5A-4696-A0E1-8DC98AB7149F}"/>
              </a:ext>
            </a:extLst>
          </p:cNvPr>
          <p:cNvSpPr txBox="1"/>
          <p:nvPr/>
        </p:nvSpPr>
        <p:spPr>
          <a:xfrm>
            <a:off x="680321" y="4797287"/>
            <a:ext cx="11127366" cy="646331"/>
          </a:xfrm>
          <a:prstGeom prst="rect">
            <a:avLst/>
          </a:prstGeom>
          <a:noFill/>
        </p:spPr>
        <p:txBody>
          <a:bodyPr wrap="square" rtlCol="0">
            <a:spAutoFit/>
          </a:bodyPr>
          <a:lstStyle/>
          <a:p>
            <a:r>
              <a:rPr lang="en-US" dirty="0">
                <a:solidFill>
                  <a:schemeClr val="bg1"/>
                </a:solidFill>
              </a:rPr>
              <a:t>Plan to take 4 courses per quarter for the first 2 years (with the exception of summer).  Year 3 of the program is internship/seminar, only (1 course per quarter; beginning in autumn). </a:t>
            </a:r>
          </a:p>
        </p:txBody>
      </p:sp>
      <p:pic>
        <p:nvPicPr>
          <p:cNvPr id="4" name="Picture 3">
            <a:extLst>
              <a:ext uri="{FF2B5EF4-FFF2-40B4-BE49-F238E27FC236}">
                <a16:creationId xmlns:a16="http://schemas.microsoft.com/office/drawing/2014/main" id="{A6C6E248-E9F6-4E12-AA57-D7AB7D3442D2}"/>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2671569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Program Framework (Courses cont.)</a:t>
            </a:r>
            <a:endParaRPr lang="en-US" i="1" dirty="0"/>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pPr marL="0" indent="0">
              <a:buNone/>
            </a:pPr>
            <a:endParaRPr lang="en-US" dirty="0">
              <a:solidFill>
                <a:schemeClr val="bg1"/>
              </a:solidFill>
            </a:endParaRPr>
          </a:p>
          <a:p>
            <a:pPr marL="0" indent="0">
              <a:buNone/>
            </a:pPr>
            <a:endParaRPr lang="en-US" dirty="0"/>
          </a:p>
        </p:txBody>
      </p:sp>
      <p:sp>
        <p:nvSpPr>
          <p:cNvPr id="6" name="TextBox 5">
            <a:extLst>
              <a:ext uri="{FF2B5EF4-FFF2-40B4-BE49-F238E27FC236}">
                <a16:creationId xmlns:a16="http://schemas.microsoft.com/office/drawing/2014/main" id="{BEC7AD9C-EE5A-4696-A0E1-8DC98AB7149F}"/>
              </a:ext>
            </a:extLst>
          </p:cNvPr>
          <p:cNvSpPr txBox="1"/>
          <p:nvPr/>
        </p:nvSpPr>
        <p:spPr>
          <a:xfrm>
            <a:off x="680321" y="2186609"/>
            <a:ext cx="11127366"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bg1"/>
                </a:solidFill>
              </a:rPr>
              <a:t>Designed for students who are working part-time</a:t>
            </a:r>
          </a:p>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Most courses are offered in the evenings, 4:30-7:00pm. </a:t>
            </a:r>
          </a:p>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Students are in classes four days a week. </a:t>
            </a:r>
          </a:p>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Includes majority in-person, with hybrid and online course options sprinkled in, infrequently. </a:t>
            </a:r>
          </a:p>
        </p:txBody>
      </p:sp>
      <p:pic>
        <p:nvPicPr>
          <p:cNvPr id="4" name="Picture 3">
            <a:extLst>
              <a:ext uri="{FF2B5EF4-FFF2-40B4-BE49-F238E27FC236}">
                <a16:creationId xmlns:a16="http://schemas.microsoft.com/office/drawing/2014/main" id="{DF229536-B9F2-471B-A098-1E6A2F148808}"/>
              </a:ext>
            </a:extLst>
          </p:cNvPr>
          <p:cNvPicPr>
            <a:picLocks noChangeAspect="1"/>
          </p:cNvPicPr>
          <p:nvPr/>
        </p:nvPicPr>
        <p:blipFill>
          <a:blip r:embed="rId2"/>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406255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8AC-88A9-41AA-94B8-2D513B7CDFBB}"/>
              </a:ext>
            </a:extLst>
          </p:cNvPr>
          <p:cNvSpPr>
            <a:spLocks noGrp="1"/>
          </p:cNvSpPr>
          <p:nvPr>
            <p:ph type="title"/>
          </p:nvPr>
        </p:nvSpPr>
        <p:spPr/>
        <p:txBody>
          <a:bodyPr/>
          <a:lstStyle/>
          <a:p>
            <a:r>
              <a:rPr lang="en-US" dirty="0"/>
              <a:t>Major Degree Requirements</a:t>
            </a:r>
          </a:p>
        </p:txBody>
      </p:sp>
      <p:sp>
        <p:nvSpPr>
          <p:cNvPr id="3" name="Content Placeholder 2">
            <a:extLst>
              <a:ext uri="{FF2B5EF4-FFF2-40B4-BE49-F238E27FC236}">
                <a16:creationId xmlns:a16="http://schemas.microsoft.com/office/drawing/2014/main" id="{2F765B77-7C49-4DE0-A6DC-101DA81B8EDD}"/>
              </a:ext>
            </a:extLst>
          </p:cNvPr>
          <p:cNvSpPr>
            <a:spLocks noGrp="1"/>
          </p:cNvSpPr>
          <p:nvPr>
            <p:ph idx="1"/>
          </p:nvPr>
        </p:nvSpPr>
        <p:spPr>
          <a:xfrm>
            <a:off x="680321" y="2058577"/>
            <a:ext cx="11127366" cy="3819710"/>
          </a:xfrm>
        </p:spPr>
        <p:txBody>
          <a:bodyPr>
            <a:normAutofit/>
          </a:bodyPr>
          <a:lstStyle/>
          <a:p>
            <a:pPr marL="0" indent="0">
              <a:buNone/>
            </a:pPr>
            <a:endParaRPr lang="en-US" dirty="0">
              <a:solidFill>
                <a:schemeClr val="bg1"/>
              </a:solidFill>
            </a:endParaRPr>
          </a:p>
          <a:p>
            <a:pPr marL="0" indent="0">
              <a:buNone/>
            </a:pPr>
            <a:endParaRPr lang="en-US" dirty="0"/>
          </a:p>
        </p:txBody>
      </p:sp>
      <p:sp>
        <p:nvSpPr>
          <p:cNvPr id="6" name="TextBox 5">
            <a:extLst>
              <a:ext uri="{FF2B5EF4-FFF2-40B4-BE49-F238E27FC236}">
                <a16:creationId xmlns:a16="http://schemas.microsoft.com/office/drawing/2014/main" id="{BEC7AD9C-EE5A-4696-A0E1-8DC98AB7149F}"/>
              </a:ext>
            </a:extLst>
          </p:cNvPr>
          <p:cNvSpPr txBox="1"/>
          <p:nvPr/>
        </p:nvSpPr>
        <p:spPr>
          <a:xfrm>
            <a:off x="282755" y="2256484"/>
            <a:ext cx="7562531" cy="3785652"/>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bg1"/>
                </a:solidFill>
              </a:rPr>
              <a:t>Capstone </a:t>
            </a:r>
            <a:r>
              <a:rPr lang="en-US" sz="2400" b="1" dirty="0">
                <a:solidFill>
                  <a:schemeClr val="bg1"/>
                </a:solidFill>
              </a:rPr>
              <a:t>Portfolio</a:t>
            </a:r>
            <a:r>
              <a:rPr lang="en-US" sz="2400" dirty="0">
                <a:solidFill>
                  <a:schemeClr val="bg1"/>
                </a:solidFill>
              </a:rPr>
              <a:t>: includes case studies and demonstrates integration of all practice domains in school psychology as determined by the National Association of School Psychologists (NASP). </a:t>
            </a:r>
          </a:p>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r>
              <a:rPr lang="en-US" sz="2400" b="1" dirty="0">
                <a:solidFill>
                  <a:schemeClr val="bg1"/>
                </a:solidFill>
              </a:rPr>
              <a:t>Praxis</a:t>
            </a:r>
            <a:r>
              <a:rPr lang="en-US" sz="2400" dirty="0">
                <a:solidFill>
                  <a:schemeClr val="bg1"/>
                </a:solidFill>
              </a:rPr>
              <a:t> Exam in School Psychology</a:t>
            </a:r>
          </a:p>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r>
              <a:rPr lang="en-US" sz="2400" b="1" dirty="0">
                <a:solidFill>
                  <a:schemeClr val="bg1"/>
                </a:solidFill>
              </a:rPr>
              <a:t>Internship:</a:t>
            </a:r>
            <a:r>
              <a:rPr lang="en-US" sz="2400" dirty="0">
                <a:solidFill>
                  <a:schemeClr val="bg1"/>
                </a:solidFill>
              </a:rPr>
              <a:t> During year three in the program, students complete a one year, full-time, school-based internship</a:t>
            </a:r>
          </a:p>
        </p:txBody>
      </p:sp>
      <p:pic>
        <p:nvPicPr>
          <p:cNvPr id="1026" name="Picture 2" descr="NASP 2020 Domains of Practice">
            <a:extLst>
              <a:ext uri="{FF2B5EF4-FFF2-40B4-BE49-F238E27FC236}">
                <a16:creationId xmlns:a16="http://schemas.microsoft.com/office/drawing/2014/main" id="{C8B31338-120D-43C9-B2EF-8682C8ABB5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4275" y="645007"/>
            <a:ext cx="4670978" cy="468450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49A71B7D-6411-400F-BD58-84F60F2E929E}"/>
              </a:ext>
            </a:extLst>
          </p:cNvPr>
          <p:cNvPicPr>
            <a:picLocks noChangeAspect="1"/>
          </p:cNvPicPr>
          <p:nvPr/>
        </p:nvPicPr>
        <p:blipFill>
          <a:blip r:embed="rId3"/>
          <a:stretch>
            <a:fillRect/>
          </a:stretch>
        </p:blipFill>
        <p:spPr>
          <a:xfrm>
            <a:off x="10600806" y="5498474"/>
            <a:ext cx="1591194" cy="1359526"/>
          </a:xfrm>
          <a:prstGeom prst="rect">
            <a:avLst/>
          </a:prstGeom>
        </p:spPr>
      </p:pic>
    </p:spTree>
    <p:extLst>
      <p:ext uri="{BB962C8B-B14F-4D97-AF65-F5344CB8AC3E}">
        <p14:creationId xmlns:p14="http://schemas.microsoft.com/office/powerpoint/2010/main" val="3446144945"/>
      </p:ext>
    </p:extLst>
  </p:cSld>
  <p:clrMapOvr>
    <a:masterClrMapping/>
  </p:clrMapOvr>
</p:sld>
</file>

<file path=ppt/theme/theme1.xml><?xml version="1.0" encoding="utf-8"?>
<a:theme xmlns:a="http://schemas.openxmlformats.org/drawingml/2006/main" name="Gallery">
  <a:themeElements>
    <a:clrScheme name="Custom 8">
      <a:dk1>
        <a:sysClr val="windowText" lastClr="000000"/>
      </a:dk1>
      <a:lt1>
        <a:srgbClr val="000000"/>
      </a:lt1>
      <a:dk2>
        <a:srgbClr val="ED8900"/>
      </a:dk2>
      <a:lt2>
        <a:srgbClr val="E7E6E6"/>
      </a:lt2>
      <a:accent1>
        <a:srgbClr val="3A003A"/>
      </a:accent1>
      <a:accent2>
        <a:srgbClr val="9E5B00"/>
      </a:accent2>
      <a:accent3>
        <a:srgbClr val="7F7F7F"/>
      </a:accent3>
      <a:accent4>
        <a:srgbClr val="0C0C0C"/>
      </a:accent4>
      <a:accent5>
        <a:srgbClr val="FCC77E"/>
      </a:accent5>
      <a:accent6>
        <a:srgbClr val="7030A0"/>
      </a:accent6>
      <a:hlink>
        <a:srgbClr val="FFAE3E"/>
      </a:hlink>
      <a:folHlink>
        <a:srgbClr val="FCC77E"/>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8647</TotalTime>
  <Words>1140</Words>
  <Application>Microsoft Office PowerPoint</Application>
  <PresentationFormat>Widescreen</PresentationFormat>
  <Paragraphs>139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Brush Script MT</vt:lpstr>
      <vt:lpstr>open_sans_bold</vt:lpstr>
      <vt:lpstr>Palatino Linotype</vt:lpstr>
      <vt:lpstr>Segoe UI</vt:lpstr>
      <vt:lpstr>Gallery</vt:lpstr>
      <vt:lpstr>Education Specialist (EdS) in School Psychology|School of Education</vt:lpstr>
      <vt:lpstr>Land Acknowledgement</vt:lpstr>
      <vt:lpstr>Introductions</vt:lpstr>
      <vt:lpstr>The EdS Program</vt:lpstr>
      <vt:lpstr>The EdS Program (cont.)</vt:lpstr>
      <vt:lpstr>School Psychologists in High Demand</vt:lpstr>
      <vt:lpstr>Program Framework (Courses)</vt:lpstr>
      <vt:lpstr>Program Framework (Courses cont.)</vt:lpstr>
      <vt:lpstr>Major Degree Requirements</vt:lpstr>
      <vt:lpstr>Program Outcomes</vt:lpstr>
      <vt:lpstr>Admission Requirements  (Priority deadline is Jan 17, 2025 for AUT 2025 admissions)</vt:lpstr>
      <vt:lpstr>Tuition (as of Autumn 2024)</vt:lpstr>
      <vt:lpstr>Financial Aid &amp; Scholarships</vt:lpstr>
      <vt:lpstr>Project EXPAND Grant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Specialist (EdS) in School Psychology|School of Education</dc:title>
  <dc:creator>Ashley Walker</dc:creator>
  <cp:lastModifiedBy>Ashley Walker</cp:lastModifiedBy>
  <cp:revision>27</cp:revision>
  <dcterms:created xsi:type="dcterms:W3CDTF">2023-11-09T23:18:10Z</dcterms:created>
  <dcterms:modified xsi:type="dcterms:W3CDTF">2024-11-06T23:58:38Z</dcterms:modified>
</cp:coreProperties>
</file>