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5" r:id="rId3"/>
    <p:sldId id="257" r:id="rId4"/>
    <p:sldId id="261" r:id="rId5"/>
    <p:sldId id="266" r:id="rId6"/>
    <p:sldId id="265" r:id="rId7"/>
    <p:sldId id="258" r:id="rId8"/>
    <p:sldId id="263" r:id="rId9"/>
    <p:sldId id="279" r:id="rId10"/>
    <p:sldId id="278" r:id="rId11"/>
    <p:sldId id="269" r:id="rId12"/>
    <p:sldId id="264" r:id="rId13"/>
    <p:sldId id="274" r:id="rId14"/>
    <p:sldId id="277" r:id="rId15"/>
    <p:sldId id="280" r:id="rId16"/>
    <p:sldId id="28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6973B-DFBC-E4EB-DF7A-4755562A4D6A}" v="183" dt="2024-05-20T06:04:5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8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9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0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0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1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40530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leytravel.com/us/laos/places-to-go/vientian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9BCF-BB7B-006C-5608-BB3A40FB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027" y="2033282"/>
            <a:ext cx="9284037" cy="2896060"/>
          </a:xfrm>
        </p:spPr>
        <p:txBody>
          <a:bodyPr>
            <a:noAutofit/>
          </a:bodyPr>
          <a:lstStyle/>
          <a:p>
            <a:r>
              <a:rPr lang="en-US" sz="4400" cap="none" dirty="0"/>
              <a:t>The Role of Government Policies in Laos' Shift from Subsistence Farming to Commercial Agriculture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69FB5-CAF1-EBA9-5372-F2447CD61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028" y="4814523"/>
            <a:ext cx="4714913" cy="4305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cap="none" dirty="0">
                <a:solidFill>
                  <a:srgbClr val="FFFFFF"/>
                </a:solidFill>
              </a:rPr>
              <a:t>By </a:t>
            </a:r>
            <a:r>
              <a:rPr lang="en-US" sz="2400" cap="none" dirty="0" err="1">
                <a:solidFill>
                  <a:srgbClr val="FFFFFF"/>
                </a:solidFill>
              </a:rPr>
              <a:t>Sengravi</a:t>
            </a:r>
            <a:r>
              <a:rPr lang="en-US" sz="2400" cap="none" dirty="0">
                <a:solidFill>
                  <a:srgbClr val="FFFFFF"/>
                </a:solidFill>
              </a:rPr>
              <a:t> Tiara </a:t>
            </a:r>
            <a:r>
              <a:rPr lang="en-US" sz="2400" cap="none" dirty="0" err="1">
                <a:solidFill>
                  <a:srgbClr val="FFFFFF"/>
                </a:solidFill>
              </a:rPr>
              <a:t>Phakoxay</a:t>
            </a:r>
            <a:endParaRPr lang="en-US" sz="2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73B696-5822-48EF-A402-323BFB21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7B69C2-7C78-4AC6-A64C-8CF1E6B96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4F340-B44B-86D0-71E0-4A12930AE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5" t="15341" r="18220" b="5398"/>
          <a:stretch/>
        </p:blipFill>
        <p:spPr>
          <a:xfrm>
            <a:off x="703536" y="1487763"/>
            <a:ext cx="5025421" cy="434033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5E89B2A-A4B6-457B-89C9-AC02A0F96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690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97451E99-AFAF-6355-7EB8-984DE5010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6" t="14444" r="17745" b="3055"/>
          <a:stretch/>
        </p:blipFill>
        <p:spPr>
          <a:xfrm>
            <a:off x="6429082" y="1485328"/>
            <a:ext cx="5088825" cy="4554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E04BD-75D8-FF4A-707F-A5367DA935DD}"/>
              </a:ext>
            </a:extLst>
          </p:cNvPr>
          <p:cNvSpPr txBox="1"/>
          <p:nvPr/>
        </p:nvSpPr>
        <p:spPr>
          <a:xfrm>
            <a:off x="1133111" y="541464"/>
            <a:ext cx="415217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Laos' Economic Growth (US$)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C993A-8F86-A4EE-B450-19E0D5A8F47B}"/>
              </a:ext>
            </a:extLst>
          </p:cNvPr>
          <p:cNvSpPr txBox="1"/>
          <p:nvPr/>
        </p:nvSpPr>
        <p:spPr>
          <a:xfrm>
            <a:off x="7389506" y="543815"/>
            <a:ext cx="31745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Laos' Decline in Poverty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46F8A-6AF6-1167-5593-4F9C2A8CCFED}"/>
              </a:ext>
            </a:extLst>
          </p:cNvPr>
          <p:cNvSpPr txBox="1"/>
          <p:nvPr/>
        </p:nvSpPr>
        <p:spPr>
          <a:xfrm>
            <a:off x="6248400" y="6099130"/>
            <a:ext cx="41001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(Lao Statistics Bureau, 2019; World Bank Group, 2022)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55889-56E8-82AB-A7D2-F947475C04E3}"/>
              </a:ext>
            </a:extLst>
          </p:cNvPr>
          <p:cNvSpPr txBox="1"/>
          <p:nvPr/>
        </p:nvSpPr>
        <p:spPr>
          <a:xfrm>
            <a:off x="472661" y="6110173"/>
            <a:ext cx="41001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(Briones, 2013; World Bank Group, 2019)</a:t>
            </a:r>
          </a:p>
        </p:txBody>
      </p:sp>
    </p:spTree>
    <p:extLst>
      <p:ext uri="{BB962C8B-B14F-4D97-AF65-F5344CB8AC3E}">
        <p14:creationId xmlns:p14="http://schemas.microsoft.com/office/powerpoint/2010/main" val="153012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country&#10;&#10;Description automatically generated">
            <a:extLst>
              <a:ext uri="{FF2B5EF4-FFF2-40B4-BE49-F238E27FC236}">
                <a16:creationId xmlns:a16="http://schemas.microsoft.com/office/drawing/2014/main" id="{9068894A-A01D-68A2-5D16-54D5A7FBC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30" y="390316"/>
            <a:ext cx="4943511" cy="6059332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5C7180-DD09-4CED-A86E-E8FB3A42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59E902-2D5C-4422-8284-D4AABB48E2C8}" type="datetime1">
              <a:pPr>
                <a:spcAft>
                  <a:spcPts val="600"/>
                </a:spcAft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59E79-EEA9-8AFC-881C-90F88523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04558826-8069-55BB-85C9-6E06BD65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DFDE724-0293-4953-AE9D-4D814FA589B0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66C20-9D1B-7880-53A3-1E51D614A1A7}"/>
              </a:ext>
            </a:extLst>
          </p:cNvPr>
          <p:cNvSpPr txBox="1"/>
          <p:nvPr/>
        </p:nvSpPr>
        <p:spPr>
          <a:xfrm>
            <a:off x="294213" y="6460139"/>
            <a:ext cx="1115395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ea typeface="+mn-lt"/>
                <a:cs typeface="+mn-lt"/>
              </a:rPr>
              <a:t>Epprecht</a:t>
            </a:r>
            <a:r>
              <a:rPr lang="en-US" sz="1200" dirty="0">
                <a:ea typeface="+mn-lt"/>
                <a:cs typeface="+mn-lt"/>
              </a:rPr>
              <a:t>, M., Minot, N., </a:t>
            </a:r>
            <a:r>
              <a:rPr lang="en-US" sz="1200" dirty="0" err="1">
                <a:ea typeface="+mn-lt"/>
                <a:cs typeface="+mn-lt"/>
              </a:rPr>
              <a:t>Dewina</a:t>
            </a:r>
            <a:r>
              <a:rPr lang="en-US" sz="1200" dirty="0">
                <a:ea typeface="+mn-lt"/>
                <a:cs typeface="+mn-lt"/>
              </a:rPr>
              <a:t>, R., Messerli, P., &amp; </a:t>
            </a:r>
            <a:r>
              <a:rPr lang="en-US" sz="1200" dirty="0" err="1">
                <a:ea typeface="+mn-lt"/>
                <a:cs typeface="+mn-lt"/>
              </a:rPr>
              <a:t>Heinimann</a:t>
            </a:r>
            <a:r>
              <a:rPr lang="en-US" sz="1200" dirty="0">
                <a:ea typeface="+mn-lt"/>
                <a:cs typeface="+mn-lt"/>
              </a:rPr>
              <a:t>, A. (2008). </a:t>
            </a:r>
            <a:r>
              <a:rPr lang="en-US" sz="1200" i="1" dirty="0">
                <a:ea typeface="+mn-lt"/>
                <a:cs typeface="+mn-lt"/>
              </a:rPr>
              <a:t>The Geography of Poverty and Inequality in the Lao PDR</a:t>
            </a:r>
            <a:r>
              <a:rPr lang="en-US" sz="1200" dirty="0">
                <a:ea typeface="+mn-lt"/>
                <a:cs typeface="+mn-lt"/>
              </a:rPr>
              <a:t>. Research Gate.</a:t>
            </a:r>
            <a:endParaRPr lang="en-US" sz="1200" dirty="0"/>
          </a:p>
        </p:txBody>
      </p:sp>
      <p:pic>
        <p:nvPicPr>
          <p:cNvPr id="3" name="Content Placeholder 6" descr="A map of a country with red and green colors&#10;&#10;Description automatically generated">
            <a:extLst>
              <a:ext uri="{FF2B5EF4-FFF2-40B4-BE49-F238E27FC236}">
                <a16:creationId xmlns:a16="http://schemas.microsoft.com/office/drawing/2014/main" id="{65ADBDF5-14E8-C0B0-6F80-9C8AC85B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463" y="384303"/>
            <a:ext cx="4956654" cy="6072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72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22CC-3BCC-A1E8-B516-3549471F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Increased Risk of 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BF74-0DAB-9476-6127-3CC198C3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Vulnerability and food insecurity related to household welfare (</a:t>
            </a:r>
            <a:r>
              <a:rPr lang="en-US" sz="2800" dirty="0" err="1"/>
              <a:t>Epprecht</a:t>
            </a:r>
            <a:r>
              <a:rPr lang="en-US" sz="2800" dirty="0"/>
              <a:t> et al, 2008).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growing concern in food insecurity as market failures reduce incomes and ability to buy food (</a:t>
            </a:r>
            <a:r>
              <a:rPr lang="en-US" sz="2800" dirty="0" err="1"/>
              <a:t>Thanichanon</a:t>
            </a:r>
            <a:r>
              <a:rPr lang="en-US" sz="2800" dirty="0"/>
              <a:t> et al., 2018).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Further intervention is necessary to bridge the gap between economic disparity (Alexander et al., 2017).</a:t>
            </a:r>
            <a:endParaRPr lang="en-US" sz="280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56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A group of people walking on a dirt road with animals and buildings&#10;&#10;Description automatically generated">
            <a:extLst>
              <a:ext uri="{FF2B5EF4-FFF2-40B4-BE49-F238E27FC236}">
                <a16:creationId xmlns:a16="http://schemas.microsoft.com/office/drawing/2014/main" id="{16582687-DC6F-CD9E-8EA3-10D2C16D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6" r="42611" b="-1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27051-139E-FE7A-F366-4128C1FEDC23}"/>
              </a:ext>
            </a:extLst>
          </p:cNvPr>
          <p:cNvSpPr txBox="1">
            <a:spLocks/>
          </p:cNvSpPr>
          <p:nvPr/>
        </p:nvSpPr>
        <p:spPr>
          <a:xfrm>
            <a:off x="4965192" y="642593"/>
            <a:ext cx="6280826" cy="174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/>
              <a:t>Discrepancy between Economic Growth and Prosperity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F0D52A-2DD8-AE5D-CB25-986FE8E89BF5}"/>
              </a:ext>
            </a:extLst>
          </p:cNvPr>
          <p:cNvSpPr txBox="1">
            <a:spLocks/>
          </p:cNvSpPr>
          <p:nvPr/>
        </p:nvSpPr>
        <p:spPr>
          <a:xfrm>
            <a:off x="4965192" y="2515980"/>
            <a:ext cx="6280826" cy="3648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/>
              <a:t>Although Lao PDR is experiencing exponential economic growth, the people of Laos are being left behind.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E3B67-6F02-45E0-DB7C-607C8E7495BB}"/>
              </a:ext>
            </a:extLst>
          </p:cNvPr>
          <p:cNvSpPr txBox="1"/>
          <p:nvPr/>
        </p:nvSpPr>
        <p:spPr>
          <a:xfrm>
            <a:off x="6278" y="6393295"/>
            <a:ext cx="40802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Laotian Times. (2022). </a:t>
            </a:r>
            <a:r>
              <a:rPr lang="en-US" sz="1200" i="1" dirty="0">
                <a:solidFill>
                  <a:srgbClr val="000000"/>
                </a:solidFill>
                <a:ea typeface="+mn-lt"/>
                <a:cs typeface="+mn-lt"/>
              </a:rPr>
              <a:t>USD 210 million spent on Poverty Reduction in Laos since 2003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. Laotian Times.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2EA95-4E62-D5EB-B87F-158C6403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Effect on the Environment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2DBB5-8673-3BB6-E9E0-EC03722086DF}"/>
              </a:ext>
            </a:extLst>
          </p:cNvPr>
          <p:cNvSpPr txBox="1">
            <a:spLocks/>
          </p:cNvSpPr>
          <p:nvPr/>
        </p:nvSpPr>
        <p:spPr>
          <a:xfrm>
            <a:off x="868680" y="2392417"/>
            <a:ext cx="6281928" cy="3605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Contradictions in policies versus practice</a:t>
            </a:r>
            <a:endParaRPr lang="en-US" sz="2800" b="1"/>
          </a:p>
          <a:p>
            <a:pPr marL="0" indent="0">
              <a:buNone/>
            </a:pPr>
            <a:endParaRPr lang="en-US" sz="2800" dirty="0"/>
          </a:p>
          <a:p>
            <a:pPr lvl="1">
              <a:buFont typeface="Courier New" pitchFamily="34" charset="0"/>
              <a:buChar char="o"/>
            </a:pPr>
            <a:r>
              <a:rPr lang="en-US" sz="2800" dirty="0"/>
              <a:t>Private and market sectors only concerned with output</a:t>
            </a:r>
          </a:p>
          <a:p>
            <a:pPr marL="274320" lvl="1" indent="0">
              <a:buNone/>
            </a:pPr>
            <a:endParaRPr lang="en-US" sz="2800" dirty="0"/>
          </a:p>
          <a:p>
            <a:pPr lvl="1">
              <a:buFont typeface="Courier New" pitchFamily="34" charset="0"/>
              <a:buChar char="o"/>
            </a:pPr>
            <a:r>
              <a:rPr lang="en-US" sz="2800" dirty="0"/>
              <a:t>Land degradation and forest covers</a:t>
            </a:r>
          </a:p>
        </p:txBody>
      </p:sp>
      <p:pic>
        <p:nvPicPr>
          <p:cNvPr id="6" name="Picture 5" descr="A group of houses next to a body of water&#10;&#10;Description automatically generated">
            <a:extLst>
              <a:ext uri="{FF2B5EF4-FFF2-40B4-BE49-F238E27FC236}">
                <a16:creationId xmlns:a16="http://schemas.microsoft.com/office/drawing/2014/main" id="{BECE10A1-B745-3D22-981F-15EF8FA8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2" r="30593" b="-1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61C11-7E5C-4036-78AC-A8516B771ED6}"/>
              </a:ext>
            </a:extLst>
          </p:cNvPr>
          <p:cNvSpPr txBox="1"/>
          <p:nvPr/>
        </p:nvSpPr>
        <p:spPr>
          <a:xfrm>
            <a:off x="8019901" y="6348481"/>
            <a:ext cx="418093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ea typeface="+mn-lt"/>
                <a:cs typeface="+mn-lt"/>
              </a:rPr>
              <a:t>Stephen. (2018, September 10). </a:t>
            </a:r>
            <a:r>
              <a:rPr lang="en-US" sz="1400" i="1" dirty="0">
                <a:solidFill>
                  <a:srgbClr val="FFFFFF"/>
                </a:solidFill>
                <a:ea typeface="+mn-lt"/>
                <a:cs typeface="+mn-lt"/>
              </a:rPr>
              <a:t>Laos Weather &amp; Climate</a:t>
            </a:r>
            <a:r>
              <a:rPr lang="en-US" sz="1400" dirty="0">
                <a:solidFill>
                  <a:srgbClr val="FFFFFF"/>
                </a:solidFill>
                <a:ea typeface="+mn-lt"/>
                <a:cs typeface="+mn-lt"/>
              </a:rPr>
              <a:t>. Indochina Tours.</a:t>
            </a:r>
            <a:endParaRPr lang="en-US" sz="1400" dirty="0">
              <a:solidFill>
                <a:srgbClr val="FFFFFF"/>
              </a:solidFill>
            </a:endParaRPr>
          </a:p>
          <a:p>
            <a:pPr algn="l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4027D-E22B-57F7-7A8C-D72613A2B743}"/>
              </a:ext>
            </a:extLst>
          </p:cNvPr>
          <p:cNvSpPr txBox="1"/>
          <p:nvPr/>
        </p:nvSpPr>
        <p:spPr>
          <a:xfrm>
            <a:off x="324667" y="6477653"/>
            <a:ext cx="73473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Calibri"/>
                <a:ea typeface="Calibri"/>
                <a:cs typeface="Calibri"/>
              </a:rPr>
              <a:t>Southavilay</a:t>
            </a:r>
            <a:r>
              <a:rPr lang="en-US" sz="1200" dirty="0">
                <a:latin typeface="Calibri"/>
                <a:ea typeface="Calibri"/>
                <a:cs typeface="Calibri"/>
              </a:rPr>
              <a:t>, B.,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Nanseki</a:t>
            </a:r>
            <a:r>
              <a:rPr lang="en-US" sz="1200" dirty="0">
                <a:latin typeface="Calibri"/>
                <a:ea typeface="Calibri"/>
                <a:cs typeface="Calibri"/>
              </a:rPr>
              <a:t>, T., &amp; Takeuchi, S. (2013). Analysis on Policies and Agricultural Transition: Challenges in Promoting Sustainable Agriculture in Northern Laos. Fukuoka; Kyushu University Institutional Repository.</a:t>
            </a:r>
          </a:p>
        </p:txBody>
      </p:sp>
    </p:spTree>
    <p:extLst>
      <p:ext uri="{BB962C8B-B14F-4D97-AF65-F5344CB8AC3E}">
        <p14:creationId xmlns:p14="http://schemas.microsoft.com/office/powerpoint/2010/main" val="278171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D6A9-300C-9C29-C43B-63C98D67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on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1183-BD70-7AE2-C5C9-8F90A38C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Lao Land and Forest Allocation Policy (LFAP) and commodity production policies have resulted in food insecurity</a:t>
            </a:r>
            <a:endParaRPr lang="en-US" b="1"/>
          </a:p>
          <a:p>
            <a:pPr marL="0" indent="0">
              <a:buNone/>
            </a:pPr>
            <a:endParaRPr lang="en-US" sz="2800" dirty="0"/>
          </a:p>
          <a:p>
            <a:pPr lvl="1">
              <a:buFont typeface="Courier New,monospace" pitchFamily="34" charset="0"/>
              <a:buChar char="o"/>
            </a:pPr>
            <a:r>
              <a:rPr lang="en-US" sz="2800" dirty="0"/>
              <a:t>Rural livelihoods</a:t>
            </a:r>
          </a:p>
          <a:p>
            <a:pPr marL="274320" lvl="1" indent="0">
              <a:buNone/>
            </a:pPr>
            <a:endParaRPr lang="en-US" sz="2800" dirty="0"/>
          </a:p>
          <a:p>
            <a:pPr lvl="1">
              <a:buFont typeface="Courier New,monospace" pitchFamily="34" charset="0"/>
              <a:buChar char="o"/>
            </a:pPr>
            <a:r>
              <a:rPr lang="en-US" sz="2800" dirty="0"/>
              <a:t>Limited farmland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4AF2E-1C24-55D2-5488-BA9182C9735B}"/>
              </a:ext>
            </a:extLst>
          </p:cNvPr>
          <p:cNvSpPr txBox="1"/>
          <p:nvPr/>
        </p:nvSpPr>
        <p:spPr>
          <a:xfrm>
            <a:off x="324667" y="6477653"/>
            <a:ext cx="73473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Calibri"/>
                <a:ea typeface="Calibri"/>
                <a:cs typeface="Calibri"/>
              </a:rPr>
              <a:t>Southavilay</a:t>
            </a:r>
            <a:r>
              <a:rPr lang="en-US" sz="1200" dirty="0">
                <a:latin typeface="Calibri"/>
                <a:ea typeface="Calibri"/>
                <a:cs typeface="Calibri"/>
              </a:rPr>
              <a:t>, B.,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Nanseki</a:t>
            </a:r>
            <a:r>
              <a:rPr lang="en-US" sz="1200" dirty="0">
                <a:latin typeface="Calibri"/>
                <a:ea typeface="Calibri"/>
                <a:cs typeface="Calibri"/>
              </a:rPr>
              <a:t>, T., &amp; Takeuchi, S. (2013). Analysis on Policies and Agricultural Transition: Challenges in Promoting Sustainable Agriculture in Northern Laos. Fukuoka; Kyushu University Institutional Repository.</a:t>
            </a:r>
          </a:p>
        </p:txBody>
      </p:sp>
    </p:spTree>
    <p:extLst>
      <p:ext uri="{BB962C8B-B14F-4D97-AF65-F5344CB8AC3E}">
        <p14:creationId xmlns:p14="http://schemas.microsoft.com/office/powerpoint/2010/main" val="204405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large building with a large archway and palm trees in front of it&#10;&#10;Description automatically generated">
            <a:extLst>
              <a:ext uri="{FF2B5EF4-FFF2-40B4-BE49-F238E27FC236}">
                <a16:creationId xmlns:a16="http://schemas.microsoft.com/office/drawing/2014/main" id="{166050D3-CC0A-99A9-9531-81F346A8D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6" r="28630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B697-7297-A448-D8E7-777A3C3D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570706"/>
            <a:ext cx="6280826" cy="1573976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B8292-30A9-D214-74D2-2313C939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185301"/>
            <a:ext cx="6280826" cy="364845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/>
              <a:t>Land use and land allocation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Growing economic disparity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Food insecurity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Land degradation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952A1-5A1F-6E77-B559-44F96B04CA20}"/>
              </a:ext>
            </a:extLst>
          </p:cNvPr>
          <p:cNvSpPr txBox="1"/>
          <p:nvPr/>
        </p:nvSpPr>
        <p:spPr>
          <a:xfrm>
            <a:off x="-6669" y="5843661"/>
            <a:ext cx="409467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Audley. (2022). </a:t>
            </a:r>
            <a:r>
              <a:rPr lang="en-US" sz="1200" i="1" dirty="0">
                <a:ea typeface="+mn-lt"/>
                <a:cs typeface="+mn-lt"/>
              </a:rPr>
              <a:t>Visit Vientiane, Laos: Tailor-made Vientiane Vacations</a:t>
            </a:r>
            <a:r>
              <a:rPr lang="en-US" sz="1200" dirty="0">
                <a:ea typeface="+mn-lt"/>
                <a:cs typeface="+mn-lt"/>
              </a:rPr>
              <a:t>. Audley Travel. 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https://www.audleytravel.com/us/laos/places-to-go/vientiane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/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684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D169D7-B548-8414-6EE8-F6860F4B176B}"/>
              </a:ext>
            </a:extLst>
          </p:cNvPr>
          <p:cNvSpPr txBox="1">
            <a:spLocks/>
          </p:cNvSpPr>
          <p:nvPr/>
        </p:nvSpPr>
        <p:spPr>
          <a:xfrm>
            <a:off x="635480" y="427547"/>
            <a:ext cx="10489720" cy="129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Recommendation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3F4E38-D750-1483-CD21-6C0998B0812B}"/>
              </a:ext>
            </a:extLst>
          </p:cNvPr>
          <p:cNvSpPr txBox="1">
            <a:spLocks/>
          </p:cNvSpPr>
          <p:nvPr/>
        </p:nvSpPr>
        <p:spPr>
          <a:xfrm>
            <a:off x="641939" y="1721414"/>
            <a:ext cx="11095028" cy="4544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 Due to disconnect between Lao PDR and the welfare of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its people, I recommend an assessment into </a:t>
            </a:r>
            <a:endParaRPr lang="en-US" sz="2800"/>
          </a:p>
          <a:p>
            <a:pPr marL="0" indent="0">
              <a:buNone/>
            </a:pPr>
            <a:endParaRPr lang="en-US" sz="2400" b="1" dirty="0"/>
          </a:p>
          <a:p>
            <a:pPr marL="731520" lvl="1" indent="-457200">
              <a:buAutoNum type="arabicPeriod"/>
            </a:pPr>
            <a:r>
              <a:rPr lang="en-US" sz="2800" dirty="0"/>
              <a:t>Government policies and their impact on environmental sustainability, </a:t>
            </a:r>
          </a:p>
          <a:p>
            <a:pPr marL="731520" lvl="1" indent="-457200">
              <a:buAutoNum type="arabicPeriod"/>
            </a:pPr>
            <a:r>
              <a:rPr lang="en-US" sz="2800" dirty="0"/>
              <a:t>Rural livelihoods and domestic development.</a:t>
            </a:r>
          </a:p>
          <a:p>
            <a:pPr marL="731520" lvl="1" indent="-457200">
              <a:buAutoNum type="arabicPeriod"/>
            </a:pPr>
            <a:r>
              <a:rPr lang="en-US" sz="2800" dirty="0"/>
              <a:t>Financial and technical assistance</a:t>
            </a:r>
          </a:p>
          <a:p>
            <a:pPr marL="731520" lvl="1" indent="-457200">
              <a:buAutoNum type="arabicPeriod"/>
            </a:pPr>
            <a:r>
              <a:rPr lang="en-US" sz="2800" dirty="0"/>
              <a:t>Infrastructure and system between rural farmers and local, regional, and/or global markets</a:t>
            </a:r>
          </a:p>
          <a:p>
            <a:pPr marL="731520" lvl="1" indent="-457200">
              <a:buAutoNum type="arabicPeriod"/>
            </a:pPr>
            <a:r>
              <a:rPr lang="en-US" sz="2800" dirty="0"/>
              <a:t>More regulations/standards for foreign agencies regarding land use and allocation</a:t>
            </a: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991F84F9-E4DD-416E-A77B-A5CCF9B5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467" y="537712"/>
            <a:ext cx="1641895" cy="16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boat on 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BC907CEB-98A4-006F-F2D4-C66AD037B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2D2D1-BCBE-B9FE-2CA3-C1D55F32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5400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6DE9-47E5-CC47-22FF-BCB8F35E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Geography</a:t>
            </a:r>
          </a:p>
          <a:p>
            <a:r>
              <a:rPr lang="en-US" sz="2800" dirty="0"/>
              <a:t>Subsistence Farming Culture</a:t>
            </a:r>
          </a:p>
          <a:p>
            <a:r>
              <a:rPr lang="en-US" sz="2800" dirty="0"/>
              <a:t>Terrain</a:t>
            </a:r>
          </a:p>
          <a:p>
            <a:r>
              <a:rPr lang="en-US" sz="2800" dirty="0"/>
              <a:t>Agricultural and Economic Growth</a:t>
            </a:r>
          </a:p>
          <a:p>
            <a:r>
              <a:rPr lang="en-US" sz="2800" dirty="0"/>
              <a:t>Poverty and Food Insecurity</a:t>
            </a:r>
          </a:p>
          <a:p>
            <a:r>
              <a:rPr lang="en-US" sz="2800" dirty="0"/>
              <a:t>Effect on Environment</a:t>
            </a:r>
          </a:p>
          <a:p>
            <a:r>
              <a:rPr lang="en-US" sz="2800" dirty="0"/>
              <a:t>Recommendations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525C5-5361-E047-C62C-C537F21A3406}"/>
              </a:ext>
            </a:extLst>
          </p:cNvPr>
          <p:cNvSpPr txBox="1"/>
          <p:nvPr/>
        </p:nvSpPr>
        <p:spPr>
          <a:xfrm>
            <a:off x="134389" y="6591992"/>
            <a:ext cx="85343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U.S. Department of State. (2024). </a:t>
            </a:r>
            <a:r>
              <a:rPr lang="en-US" sz="1400" i="1" dirty="0">
                <a:ea typeface="+mn-lt"/>
                <a:cs typeface="+mn-lt"/>
              </a:rPr>
              <a:t>Laos - United States Department of State</a:t>
            </a:r>
            <a:r>
              <a:rPr lang="en-US" sz="1400" dirty="0">
                <a:ea typeface="+mn-lt"/>
                <a:cs typeface="+mn-lt"/>
              </a:rPr>
              <a:t>. State Government.</a:t>
            </a:r>
            <a:endParaRPr lang="en-US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8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F3B836-7E98-4CDB-8101-EFEC43336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88D522-F1B1-4438-A973-308CE1779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46050" ty="-114300" sx="53000" sy="5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C257A7-E1A0-4B4A-812C-D3AE0AE6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09057-969F-4BAC-B0AE-7988CEBEA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35" y="600075"/>
            <a:ext cx="10951919" cy="5657853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1B057-C997-480C-2223-C36AE3E61D78}"/>
              </a:ext>
            </a:extLst>
          </p:cNvPr>
          <p:cNvSpPr txBox="1"/>
          <p:nvPr/>
        </p:nvSpPr>
        <p:spPr>
          <a:xfrm>
            <a:off x="1230731" y="5074659"/>
            <a:ext cx="9732773" cy="13189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6000" cap="all" spc="-100" dirty="0">
                <a:solidFill>
                  <a:schemeClr val="bg1"/>
                </a:solidFill>
                <a:latin typeface="+mj-lt"/>
              </a:rPr>
              <a:t>Geography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23EFA4-FB73-4843-BED5-451ADFA7C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2EDA2-55F6-376B-D21C-CBE7F9685F1D}"/>
              </a:ext>
            </a:extLst>
          </p:cNvPr>
          <p:cNvSpPr/>
          <p:nvPr/>
        </p:nvSpPr>
        <p:spPr>
          <a:xfrm>
            <a:off x="1239454" y="1270020"/>
            <a:ext cx="9647208" cy="3925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BCD4EF-359C-4DBA-8F51-26CAD8621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F3E446-B729-4131-A041-716EECD2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6363A2-905D-4042-94A1-2007FA0E0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map of asia with different countries/regions&#10;&#10;Description automatically generated">
            <a:extLst>
              <a:ext uri="{FF2B5EF4-FFF2-40B4-BE49-F238E27FC236}">
                <a16:creationId xmlns:a16="http://schemas.microsoft.com/office/drawing/2014/main" id="{602ECA1E-51CE-C6C2-35DC-7967F77D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" t="5642" r="172" b="23541"/>
          <a:stretch/>
        </p:blipFill>
        <p:spPr>
          <a:xfrm>
            <a:off x="1308705" y="1324923"/>
            <a:ext cx="9513464" cy="380252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47AA5-0D9C-B971-0574-52BEB302DF6C}"/>
              </a:ext>
            </a:extLst>
          </p:cNvPr>
          <p:cNvSpPr txBox="1"/>
          <p:nvPr/>
        </p:nvSpPr>
        <p:spPr>
          <a:xfrm>
            <a:off x="449412" y="6401684"/>
            <a:ext cx="88825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Wright, A. (n.d.). </a:t>
            </a:r>
            <a:r>
              <a:rPr lang="en-US" sz="1200" i="1" dirty="0">
                <a:solidFill>
                  <a:srgbClr val="000000"/>
                </a:solidFill>
                <a:ea typeface="+mn-lt"/>
                <a:cs typeface="+mn-lt"/>
              </a:rPr>
              <a:t>Laos Country Map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. National Geographic Kids. National Geographic.</a:t>
            </a:r>
            <a:endParaRPr lang="en-US" sz="1200" dirty="0">
              <a:solidFill>
                <a:srgbClr val="000000"/>
              </a:solidFill>
            </a:endParaRPr>
          </a:p>
          <a:p>
            <a:pPr algn="l"/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4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in a field of grass&#10;&#10;Description automatically generated">
            <a:extLst>
              <a:ext uri="{FF2B5EF4-FFF2-40B4-BE49-F238E27FC236}">
                <a16:creationId xmlns:a16="http://schemas.microsoft.com/office/drawing/2014/main" id="{CA2BCDC2-5793-2046-0D69-A51F0819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26" r="23509" b="-1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3D22D-24FD-194A-0F05-F139BE7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Subsistence Farming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2B11-0D22-F141-D632-3D10B20D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Subsistence Farming Ethics (Evans, 2002).</a:t>
            </a:r>
            <a:endParaRPr lang="en-US" sz="280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Nearly half of the population continues to practice subsistence ethics (Rehbein, 2021).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09E2A-6B67-9C82-35CD-4556017C269F}"/>
              </a:ext>
            </a:extLst>
          </p:cNvPr>
          <p:cNvSpPr txBox="1"/>
          <p:nvPr/>
        </p:nvSpPr>
        <p:spPr>
          <a:xfrm>
            <a:off x="10438" y="6587072"/>
            <a:ext cx="40732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Houythao</a:t>
            </a:r>
            <a:r>
              <a:rPr lang="en-US" sz="1200" dirty="0">
                <a:solidFill>
                  <a:srgbClr val="000000"/>
                </a:solidFill>
              </a:rPr>
              <a:t>, B. (2014). The New Humanitarian.</a:t>
            </a:r>
          </a:p>
        </p:txBody>
      </p:sp>
    </p:spTree>
    <p:extLst>
      <p:ext uri="{BB962C8B-B14F-4D97-AF65-F5344CB8AC3E}">
        <p14:creationId xmlns:p14="http://schemas.microsoft.com/office/powerpoint/2010/main" val="294783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AB8CD641-9DEB-4AF5-8236-E9C9CD4C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D5E296C-7F37-495B-9C8F-C56402F0B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4FEA77F-6150-4990-AB1A-6C6AD09F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6CC1B5B-CB1B-482B-BF03-89D1498F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B537E3F-FCF5-4357-95F0-E51BBB46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DF7FB3-680A-495D-816C-0B5753E7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DCC6119-A328-47FF-B1A6-2D09C0933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585677-2F18-48C1-8C09-C26AD3F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646E723-37AC-46C1-833E-49EBFD56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064BEB5-927C-40C6-AD8D-5B1081EBA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map of a country with different plants&#10;&#10;Description automatically generated">
            <a:extLst>
              <a:ext uri="{FF2B5EF4-FFF2-40B4-BE49-F238E27FC236}">
                <a16:creationId xmlns:a16="http://schemas.microsoft.com/office/drawing/2014/main" id="{84981305-2B30-FB80-1B88-87FD0CB93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" t="-1616" r="1072" b="-783"/>
          <a:stretch/>
        </p:blipFill>
        <p:spPr>
          <a:xfrm>
            <a:off x="547121" y="8563"/>
            <a:ext cx="5658146" cy="6844247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CFAD90FD-B14D-4011-90EE-AB83798BC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840A683-B247-4FCD-A924-208E0F811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1327B-06B3-9C2B-AA91-737DBBBD3931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chemeClr val="bg1"/>
                </a:solidFill>
                <a:latin typeface="+mj-lt"/>
              </a:rPr>
              <a:t>Terrain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6861741-689A-45A2-98D1-6C4A4F13C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C77DF75-521B-49EA-B235-767773C0E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8C40A12-D255-4952-B536-CF4E4866D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12384E2-1832-460A-A0E1-22E60473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D8E7-B221-D82B-5EA8-3909DDFB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229" y="6391656"/>
            <a:ext cx="466344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 kern="12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D912262-0B8C-CC4D-78E7-ED1A3EF08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184BFF-9CCB-4592-8B6F-5E706DD0DEB5}" type="datetime1">
              <a:pPr>
                <a:spcAft>
                  <a:spcPts val="600"/>
                </a:spcAft>
              </a:pPr>
              <a:t>5/20/2024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93AC577-118E-9685-E670-CCD7DEAC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DFDE724-0293-4953-AE9D-4D814FA589B0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1354A-BCE4-A58B-D7E0-4B6B7EDFBACA}"/>
              </a:ext>
            </a:extLst>
          </p:cNvPr>
          <p:cNvSpPr txBox="1"/>
          <p:nvPr/>
        </p:nvSpPr>
        <p:spPr>
          <a:xfrm>
            <a:off x="6743761" y="6317809"/>
            <a:ext cx="54358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Debonne</a:t>
            </a:r>
            <a:r>
              <a:rPr lang="en-US" sz="1400" dirty="0"/>
              <a:t>, N., van Vliet, J., </a:t>
            </a:r>
            <a:r>
              <a:rPr lang="en-US" sz="1400" dirty="0" err="1"/>
              <a:t>Heinimann</a:t>
            </a:r>
            <a:r>
              <a:rPr lang="en-US" sz="1400" dirty="0"/>
              <a:t>, A., &amp; Verburg, P. H. (2018). </a:t>
            </a:r>
            <a:r>
              <a:rPr lang="en-US" sz="1400" i="1" dirty="0"/>
              <a:t>Land system map of Laos in 2010</a:t>
            </a:r>
            <a:r>
              <a:rPr lang="en-US" sz="1400" dirty="0"/>
              <a:t>. Research Gate.</a:t>
            </a:r>
          </a:p>
        </p:txBody>
      </p:sp>
    </p:spTree>
    <p:extLst>
      <p:ext uri="{BB962C8B-B14F-4D97-AF65-F5344CB8AC3E}">
        <p14:creationId xmlns:p14="http://schemas.microsoft.com/office/powerpoint/2010/main" val="259809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8CD641-9DEB-4AF5-8236-E9C9CD4C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5E296C-7F37-495B-9C8F-C56402F0B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FEA77F-6150-4990-AB1A-6C6AD09F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CC1B5B-CB1B-482B-BF03-89D1498F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537E3F-FCF5-4357-95F0-E51BBB46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DF7FB3-680A-495D-816C-0B5753E7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CC6119-A328-47FF-B1A6-2D09C0933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585677-2F18-48C1-8C09-C26AD3F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14B4D46-9526-4BE1-BC60-D0C3F584E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B2DF8D-0A9E-40EC-99F2-54F700B0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46050" ty="-114300" sx="53000" sy="5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36A4AA-6673-4004-B1A2-8E7C46D7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52C3F7-8C9D-4039-B5A2-C3C7B1184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977B43-39D2-42B0-A7C5-61547A147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849CF-5F21-9DDA-4AB1-AABED10E5B61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00" dirty="0">
                <a:solidFill>
                  <a:schemeClr val="bg1"/>
                </a:solidFill>
                <a:latin typeface="+mj-lt"/>
              </a:rPr>
              <a:t>Mekong River</a:t>
            </a:r>
          </a:p>
        </p:txBody>
      </p:sp>
      <p:pic>
        <p:nvPicPr>
          <p:cNvPr id="7" name="Content Placeholder 6" descr="A map of the country&#10;&#10;Description automatically generated">
            <a:extLst>
              <a:ext uri="{FF2B5EF4-FFF2-40B4-BE49-F238E27FC236}">
                <a16:creationId xmlns:a16="http://schemas.microsoft.com/office/drawing/2014/main" id="{3AB395CA-B331-D3A0-0A28-4913EC67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5" y="113145"/>
            <a:ext cx="5779917" cy="6355417"/>
          </a:xfrm>
          <a:prstGeom prst="rect">
            <a:avLst/>
          </a:prstGeom>
          <a:noFill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0F6D8A5-E067-40D7-8E7F-D4E9D01E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96F966-7CDC-4C84-B942-6B71142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2A616E-2732-4526-BDC8-1689F06C8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C767D2-4FE5-44CE-BA88-F9B89625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E1D4-115F-B064-DD91-3E90DA99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501" y="6391656"/>
            <a:ext cx="466344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 kern="12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97DCDA2-4AC4-B152-2BFA-CEFED5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2AA9B0E-AB09-4574-BC7E-8CFCC6A4DE60}" type="datetime1">
              <a:pPr>
                <a:spcAft>
                  <a:spcPts val="600"/>
                </a:spcAft>
              </a:pPr>
              <a:t>5/20/2024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CB6F25C6-7E31-3709-D79F-2A439A8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DFDE724-0293-4953-AE9D-4D814FA589B0}" type="slidenum">
              <a:rPr lang="en-US" dirty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70029B-9E14-3764-C0B1-AFC523A49A21}"/>
              </a:ext>
            </a:extLst>
          </p:cNvPr>
          <p:cNvSpPr txBox="1"/>
          <p:nvPr/>
        </p:nvSpPr>
        <p:spPr>
          <a:xfrm>
            <a:off x="500452" y="6555154"/>
            <a:ext cx="3388091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Eezy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. (n.d.). </a:t>
            </a:r>
            <a:r>
              <a:rPr lang="en-US" sz="1400" i="1" dirty="0">
                <a:solidFill>
                  <a:srgbClr val="000000"/>
                </a:solidFill>
                <a:ea typeface="+mn-lt"/>
                <a:cs typeface="+mn-lt"/>
              </a:rPr>
              <a:t>Map of Laos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Vecteezy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6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5FEE6C-3A5E-54B7-A543-516CAEE0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UXO in Laos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9821-90C5-51C2-BCB3-71A29E17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5978061" cy="41148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UXO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Unexploded ordnance.</a:t>
            </a:r>
          </a:p>
          <a:p>
            <a:pPr marL="274320" lvl="1" indent="0">
              <a:buNone/>
            </a:pP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78 million UXO remained.</a:t>
            </a:r>
          </a:p>
          <a:p>
            <a:pPr marL="274320" lvl="1" indent="0">
              <a:buNone/>
            </a:pP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37% of Laos' land covered but current estimates go up to half.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851B-B575-7D16-0144-4B52F2A6D358}"/>
              </a:ext>
            </a:extLst>
          </p:cNvPr>
          <p:cNvSpPr txBox="1"/>
          <p:nvPr/>
        </p:nvSpPr>
        <p:spPr>
          <a:xfrm>
            <a:off x="333962" y="6465584"/>
            <a:ext cx="1102508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Khamvongsa, C., &amp; Russell, E. (2009). Legacies of War. Critical Asian Studies, 41(2), 281–</a:t>
            </a:r>
            <a:r>
              <a:rPr lang="en-US" sz="1400" dirty="0">
                <a:latin typeface="Calibri"/>
                <a:ea typeface="Calibri"/>
                <a:cs typeface="Calibri"/>
              </a:rPr>
              <a:t> </a:t>
            </a:r>
            <a:r>
              <a:rPr lang="en-US" sz="1400" dirty="0">
                <a:ea typeface="+mn-lt"/>
                <a:cs typeface="+mn-lt"/>
              </a:rPr>
              <a:t>306.</a:t>
            </a:r>
            <a:endParaRPr lang="en-US" sz="1400" u="sng" dirty="0">
              <a:latin typeface="Segoe UI"/>
              <a:ea typeface="+mn-lt"/>
              <a:cs typeface="Segoe UI"/>
            </a:endParaRPr>
          </a:p>
        </p:txBody>
      </p:sp>
      <p:pic>
        <p:nvPicPr>
          <p:cNvPr id="4" name="Content Placeholder 5" descr="A map of laos with black and white text&#10;&#10;Description automatically generated">
            <a:extLst>
              <a:ext uri="{FF2B5EF4-FFF2-40B4-BE49-F238E27FC236}">
                <a16:creationId xmlns:a16="http://schemas.microsoft.com/office/drawing/2014/main" id="{177A9BE7-94E0-B964-81A3-8FC7943D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56" y="470044"/>
            <a:ext cx="4959210" cy="591791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92772-F1D6-F792-B2BA-4167C8D94DD0}"/>
              </a:ext>
            </a:extLst>
          </p:cNvPr>
          <p:cNvSpPr txBox="1"/>
          <p:nvPr/>
        </p:nvSpPr>
        <p:spPr>
          <a:xfrm>
            <a:off x="9457949" y="6234545"/>
            <a:ext cx="27533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ea typeface="+mn-lt"/>
                <a:cs typeface="+mn-lt"/>
              </a:rPr>
              <a:t>Home</a:t>
            </a:r>
            <a:r>
              <a:rPr lang="en-US" sz="1200" dirty="0">
                <a:ea typeface="+mn-lt"/>
                <a:cs typeface="+mn-lt"/>
              </a:rPr>
              <a:t>. Legacies of War. (2023). </a:t>
            </a:r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611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D9C4-405A-77A5-D855-B3D257D1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Agricultural Growth</a:t>
            </a:r>
            <a:endParaRPr lang="en-US" dirty="0"/>
          </a:p>
        </p:txBody>
      </p:sp>
      <p:pic>
        <p:nvPicPr>
          <p:cNvPr id="5" name="Picture 4" descr="A graph with a red line&#10;&#10;Description automatically generated">
            <a:extLst>
              <a:ext uri="{FF2B5EF4-FFF2-40B4-BE49-F238E27FC236}">
                <a16:creationId xmlns:a16="http://schemas.microsoft.com/office/drawing/2014/main" id="{EB27C849-9F1F-62E1-E716-B19905CC7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3" t="15420" r="20210" b="6294"/>
          <a:stretch/>
        </p:blipFill>
        <p:spPr>
          <a:xfrm>
            <a:off x="782053" y="1034006"/>
            <a:ext cx="5312766" cy="47538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E92F-78C1-4007-8049-0DBD009A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Laos' gross value per agricultural worker (Briones, 2013)</a:t>
            </a:r>
            <a:endParaRPr lang="en-US" sz="2800"/>
          </a:p>
          <a:p>
            <a:pPr marL="0" indent="0">
              <a:buNone/>
            </a:pP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b="1" dirty="0"/>
              <a:t>$296 </a:t>
            </a:r>
            <a:r>
              <a:rPr lang="en-US" sz="2800" dirty="0"/>
              <a:t>in 1980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b="1" dirty="0"/>
              <a:t>$465</a:t>
            </a:r>
            <a:r>
              <a:rPr lang="en-US" sz="2800" dirty="0"/>
              <a:t> in 2010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b="1" dirty="0"/>
              <a:t>$1,184.22</a:t>
            </a:r>
            <a:r>
              <a:rPr lang="en-US" sz="2800" dirty="0"/>
              <a:t> in 2019 (The World Bank,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E7FB2-8428-8516-9485-860B33E54F7B}"/>
              </a:ext>
            </a:extLst>
          </p:cNvPr>
          <p:cNvSpPr txBox="1"/>
          <p:nvPr/>
        </p:nvSpPr>
        <p:spPr>
          <a:xfrm>
            <a:off x="1018289" y="1032067"/>
            <a:ext cx="48411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Laos' Economic Growth (US$)</a:t>
            </a:r>
          </a:p>
        </p:txBody>
      </p:sp>
    </p:spTree>
    <p:extLst>
      <p:ext uri="{BB962C8B-B14F-4D97-AF65-F5344CB8AC3E}">
        <p14:creationId xmlns:p14="http://schemas.microsoft.com/office/powerpoint/2010/main" val="242454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B1F5-9038-8BAE-6730-2F393D52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2768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Economic Growth</a:t>
            </a:r>
          </a:p>
        </p:txBody>
      </p:sp>
      <p:pic>
        <p:nvPicPr>
          <p:cNvPr id="4" name="Picture 3" descr="A group of people working in a rice field&#10;&#10;Description automatically generated">
            <a:extLst>
              <a:ext uri="{FF2B5EF4-FFF2-40B4-BE49-F238E27FC236}">
                <a16:creationId xmlns:a16="http://schemas.microsoft.com/office/drawing/2014/main" id="{11078014-5748-A0B0-1EF1-383155FC6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0" r="18502" b="-3"/>
          <a:stretch/>
        </p:blipFill>
        <p:spPr>
          <a:xfrm>
            <a:off x="988701" y="1797053"/>
            <a:ext cx="3284689" cy="3831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4D68-70C8-0D8D-4A88-1F6CE612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147" y="1615956"/>
            <a:ext cx="6876223" cy="42482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Contract Farming</a:t>
            </a:r>
            <a:endParaRPr lang="en-US" sz="2400" b="1"/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Provides a guaranteed market for local farmers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Local farmers will invest their land, while foreign agencies will provide the tools and seeds.</a:t>
            </a:r>
          </a:p>
          <a:p>
            <a:pPr marL="27432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Free Trade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Cut tariffs with Thailand and China, as well as other countries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/>
              <a:t>Lowered tariffs with the United States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1E101-9A2C-1027-3F63-A56B4B2E153B}"/>
              </a:ext>
            </a:extLst>
          </p:cNvPr>
          <p:cNvSpPr txBox="1"/>
          <p:nvPr/>
        </p:nvSpPr>
        <p:spPr>
          <a:xfrm>
            <a:off x="988110" y="5626934"/>
            <a:ext cx="311727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Thomas, J. (2019). The ASEAN Post. 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331F7-1778-1163-3A97-673BA46276E7}"/>
              </a:ext>
            </a:extLst>
          </p:cNvPr>
          <p:cNvSpPr txBox="1"/>
          <p:nvPr/>
        </p:nvSpPr>
        <p:spPr>
          <a:xfrm>
            <a:off x="261850" y="6446519"/>
            <a:ext cx="115685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Thanichanon</a:t>
            </a:r>
            <a:r>
              <a:rPr lang="en-US" sz="1200" dirty="0"/>
              <a:t>, P., Schmidt-Vogt, D., </a:t>
            </a:r>
            <a:r>
              <a:rPr lang="en-US" sz="1200" dirty="0" err="1"/>
              <a:t>Epprecht</a:t>
            </a:r>
            <a:r>
              <a:rPr lang="en-US" sz="1200" dirty="0"/>
              <a:t>, M., </a:t>
            </a:r>
            <a:r>
              <a:rPr lang="en-US" sz="1200" dirty="0" err="1"/>
              <a:t>Heinimann</a:t>
            </a:r>
            <a:r>
              <a:rPr lang="en-US" sz="1200" dirty="0"/>
              <a:t>, A., &amp; Wiesmann, U. (2018). PLOS Journals.</a:t>
            </a:r>
          </a:p>
        </p:txBody>
      </p:sp>
    </p:spTree>
    <p:extLst>
      <p:ext uri="{BB962C8B-B14F-4D97-AF65-F5344CB8AC3E}">
        <p14:creationId xmlns:p14="http://schemas.microsoft.com/office/powerpoint/2010/main" val="2330560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Courier New,monospace</vt:lpstr>
      <vt:lpstr>Segoe UI</vt:lpstr>
      <vt:lpstr>Savon</vt:lpstr>
      <vt:lpstr>The Role of Government Policies in Laos' Shift from Subsistence Farming to Commercial Agriculture</vt:lpstr>
      <vt:lpstr>Roadmap</vt:lpstr>
      <vt:lpstr>PowerPoint Presentation</vt:lpstr>
      <vt:lpstr>Subsistence Farming Culture</vt:lpstr>
      <vt:lpstr>PowerPoint Presentation</vt:lpstr>
      <vt:lpstr>PowerPoint Presentation</vt:lpstr>
      <vt:lpstr>UXO in Laos</vt:lpstr>
      <vt:lpstr>Agricultural Growth</vt:lpstr>
      <vt:lpstr>Economic Growth</vt:lpstr>
      <vt:lpstr>PowerPoint Presentation</vt:lpstr>
      <vt:lpstr>PowerPoint Presentation</vt:lpstr>
      <vt:lpstr>Increased Risk of Food Insecurity</vt:lpstr>
      <vt:lpstr>PowerPoint Presentation</vt:lpstr>
      <vt:lpstr>Effect on the Environment</vt:lpstr>
      <vt:lpstr>Effect on the Environment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Sengravi T Phakoxay</dc:creator>
  <cp:lastModifiedBy>Sarah Newell</cp:lastModifiedBy>
  <cp:revision>1164</cp:revision>
  <dcterms:created xsi:type="dcterms:W3CDTF">2024-04-24T19:02:43Z</dcterms:created>
  <dcterms:modified xsi:type="dcterms:W3CDTF">2024-05-20T16:19:58Z</dcterms:modified>
</cp:coreProperties>
</file>