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184E"/>
    <a:srgbClr val="22085C"/>
    <a:srgbClr val="330C8A"/>
    <a:srgbClr val="250963"/>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F1D6B0-C9A3-43AC-8A66-DF35AD245982}" v="2" dt="2024-05-20T09:59:39.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7" d="100"/>
          <a:sy n="27" d="100"/>
        </p:scale>
        <p:origin x="104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a:t>Click to edit Master title style</a:t>
            </a:r>
            <a:endParaRPr lang="en-US" dirty="0"/>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2A3129-1B72-4FAC-B5AD-0E5503F16199}"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1150469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A3129-1B72-4FAC-B5AD-0E5503F16199}"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95214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A3129-1B72-4FAC-B5AD-0E5503F16199}"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238536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A3129-1B72-4FAC-B5AD-0E5503F16199}"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3401635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a:t>Click to edit Master title style</a:t>
            </a:r>
            <a:endParaRPr lang="en-US" dirty="0"/>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2A3129-1B72-4FAC-B5AD-0E5503F16199}"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518898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2A3129-1B72-4FAC-B5AD-0E5503F16199}"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104045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A3129-1B72-4FAC-B5AD-0E5503F16199}" type="datetimeFigureOut">
              <a:rPr lang="en-US" smtClean="0"/>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43857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2A3129-1B72-4FAC-B5AD-0E5503F16199}" type="datetimeFigureOut">
              <a:rPr lang="en-US" smtClean="0"/>
              <a:t>5/20/2024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77414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A3129-1B72-4FAC-B5AD-0E5503F16199}" type="datetimeFigureOut">
              <a:rPr lang="en-US" smtClean="0"/>
              <a:t>5/20/2024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9878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Edit Master text styles</a:t>
            </a:r>
          </a:p>
        </p:txBody>
      </p:sp>
      <p:sp>
        <p:nvSpPr>
          <p:cNvPr id="5" name="Date Placeholder 4"/>
          <p:cNvSpPr>
            <a:spLocks noGrp="1"/>
          </p:cNvSpPr>
          <p:nvPr>
            <p:ph type="dt" sz="half" idx="10"/>
          </p:nvPr>
        </p:nvSpPr>
        <p:spPr/>
        <p:txBody>
          <a:bodyPr/>
          <a:lstStyle/>
          <a:p>
            <a:fld id="{7B2A3129-1B72-4FAC-B5AD-0E5503F16199}"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332669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Click icon to add picture</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Edit Master text styles</a:t>
            </a:r>
          </a:p>
        </p:txBody>
      </p:sp>
      <p:sp>
        <p:nvSpPr>
          <p:cNvPr id="5" name="Date Placeholder 4"/>
          <p:cNvSpPr>
            <a:spLocks noGrp="1"/>
          </p:cNvSpPr>
          <p:nvPr>
            <p:ph type="dt" sz="half" idx="10"/>
          </p:nvPr>
        </p:nvSpPr>
        <p:spPr/>
        <p:txBody>
          <a:bodyPr/>
          <a:lstStyle/>
          <a:p>
            <a:fld id="{7B2A3129-1B72-4FAC-B5AD-0E5503F16199}"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89E40-70C6-4C6A-8FE1-2A0C73A57C3A}" type="slidenum">
              <a:rPr lang="en-US" smtClean="0"/>
              <a:t>‹#›</a:t>
            </a:fld>
            <a:endParaRPr lang="en-US"/>
          </a:p>
        </p:txBody>
      </p:sp>
    </p:spTree>
    <p:extLst>
      <p:ext uri="{BB962C8B-B14F-4D97-AF65-F5344CB8AC3E}">
        <p14:creationId xmlns:p14="http://schemas.microsoft.com/office/powerpoint/2010/main" val="105992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7B2A3129-1B72-4FAC-B5AD-0E5503F16199}" type="datetimeFigureOut">
              <a:rPr lang="en-US" smtClean="0"/>
              <a:t>5/20/2024</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7C989E40-70C6-4C6A-8FE1-2A0C73A57C3A}" type="slidenum">
              <a:rPr lang="en-US" smtClean="0"/>
              <a:t>‹#›</a:t>
            </a:fld>
            <a:endParaRPr lang="en-US"/>
          </a:p>
        </p:txBody>
      </p:sp>
    </p:spTree>
    <p:extLst>
      <p:ext uri="{BB962C8B-B14F-4D97-AF65-F5344CB8AC3E}">
        <p14:creationId xmlns:p14="http://schemas.microsoft.com/office/powerpoint/2010/main" val="37785293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extBox 9"/>
          <p:cNvSpPr txBox="1"/>
          <p:nvPr/>
        </p:nvSpPr>
        <p:spPr>
          <a:xfrm flipH="1">
            <a:off x="2789236" y="676097"/>
            <a:ext cx="27339928" cy="707886"/>
          </a:xfrm>
          <a:prstGeom prst="rect">
            <a:avLst/>
          </a:prstGeom>
          <a:noFill/>
        </p:spPr>
        <p:txBody>
          <a:bodyPr wrap="square" rtlCol="0">
            <a:spAutoFit/>
          </a:bodyPr>
          <a:lstStyle/>
          <a:p>
            <a:pPr algn="ctr"/>
            <a:r>
              <a:rPr lang="en-US" sz="4000" b="1" i="0" u="none" strike="noStrike" dirty="0">
                <a:solidFill>
                  <a:srgbClr val="32184E"/>
                </a:solidFill>
                <a:effectLst/>
                <a:highlight>
                  <a:srgbClr val="F5F5F5"/>
                </a:highlight>
                <a:latin typeface="Calibri" panose="020F0502020204030204" pitchFamily="34" charset="0"/>
                <a:cs typeface="Calibri" panose="020F0502020204030204" pitchFamily="34" charset="0"/>
              </a:rPr>
              <a:t>The Genetic Analysis of Postpartum Depression Through DNA Methylation</a:t>
            </a:r>
            <a:r>
              <a:rPr lang="en-US" sz="1800" b="0" i="0" dirty="0">
                <a:solidFill>
                  <a:srgbClr val="000000"/>
                </a:solidFill>
                <a:effectLst/>
                <a:highlight>
                  <a:srgbClr val="F5F5F5"/>
                </a:highlight>
                <a:latin typeface="Century Schoolbook" panose="02040604050505020304" pitchFamily="18" charset="0"/>
              </a:rPr>
              <a:t>​</a:t>
            </a:r>
            <a:endParaRPr lang="en-US" sz="6600" b="1" dirty="0">
              <a:solidFill>
                <a:srgbClr val="32184E"/>
              </a:solidFill>
            </a:endParaRPr>
          </a:p>
        </p:txBody>
      </p:sp>
      <p:sp>
        <p:nvSpPr>
          <p:cNvPr id="11" name="TextBox 10"/>
          <p:cNvSpPr txBox="1"/>
          <p:nvPr/>
        </p:nvSpPr>
        <p:spPr>
          <a:xfrm flipH="1">
            <a:off x="2387599" y="1317357"/>
            <a:ext cx="27339928" cy="1323439"/>
          </a:xfrm>
          <a:prstGeom prst="rect">
            <a:avLst/>
          </a:prstGeom>
          <a:noFill/>
        </p:spPr>
        <p:txBody>
          <a:bodyPr wrap="square" rtlCol="0">
            <a:spAutoFit/>
          </a:bodyPr>
          <a:lstStyle/>
          <a:p>
            <a:pPr algn="ctr"/>
            <a:r>
              <a:rPr lang="en-US" sz="4000" dirty="0">
                <a:solidFill>
                  <a:srgbClr val="32184E"/>
                </a:solidFill>
                <a:latin typeface="Calibri" panose="020F0502020204030204" pitchFamily="34" charset="0"/>
                <a:cs typeface="Calibri" panose="020F0502020204030204" pitchFamily="34" charset="0"/>
              </a:rPr>
              <a:t>Elizabeth Riffel</a:t>
            </a:r>
          </a:p>
          <a:p>
            <a:pPr algn="ctr"/>
            <a:r>
              <a:rPr lang="en-US" sz="4000" dirty="0">
                <a:solidFill>
                  <a:srgbClr val="32184E"/>
                </a:solidFill>
                <a:latin typeface="Calibri" panose="020F0502020204030204" pitchFamily="34" charset="0"/>
                <a:cs typeface="Calibri" panose="020F0502020204030204" pitchFamily="34" charset="0"/>
              </a:rPr>
              <a:t>Biomedical Sciences</a:t>
            </a:r>
          </a:p>
        </p:txBody>
      </p:sp>
      <p:sp>
        <p:nvSpPr>
          <p:cNvPr id="14" name="Text Box 135"/>
          <p:cNvSpPr txBox="1">
            <a:spLocks noChangeArrowheads="1"/>
          </p:cNvSpPr>
          <p:nvPr/>
        </p:nvSpPr>
        <p:spPr bwMode="auto">
          <a:xfrm>
            <a:off x="18277359" y="13030094"/>
            <a:ext cx="564309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22085C"/>
                </a:solidFill>
                <a:latin typeface="+mn-lt"/>
              </a:rPr>
              <a:t>PROPOSED </a:t>
            </a:r>
            <a:r>
              <a:rPr lang="en-US" altLang="en-US" sz="3700" b="1" dirty="0">
                <a:solidFill>
                  <a:srgbClr val="32184E"/>
                </a:solidFill>
                <a:latin typeface="+mn-lt"/>
              </a:rPr>
              <a:t>SOLUTION</a:t>
            </a:r>
          </a:p>
        </p:txBody>
      </p:sp>
      <p:sp>
        <p:nvSpPr>
          <p:cNvPr id="15" name="Text Box 125"/>
          <p:cNvSpPr txBox="1">
            <a:spLocks noChangeArrowheads="1"/>
          </p:cNvSpPr>
          <p:nvPr/>
        </p:nvSpPr>
        <p:spPr bwMode="auto">
          <a:xfrm>
            <a:off x="17414478" y="13645231"/>
            <a:ext cx="8560749" cy="1812701"/>
          </a:xfrm>
          <a:prstGeom prst="rect">
            <a:avLst/>
          </a:prstGeom>
          <a:noFill/>
          <a:ln>
            <a:noFill/>
          </a:ln>
          <a:effectLst/>
        </p:spPr>
        <p:txBody>
          <a:bodyPr lIns="228600" tIns="228600" rIns="228600" bIns="228600"/>
          <a:lstStyle/>
          <a:p>
            <a:pPr eaLnBrk="1" hangingPunct="1">
              <a:defRPr/>
            </a:pPr>
            <a:r>
              <a:rPr lang="en-US" altLang="en-US" sz="2000" dirty="0"/>
              <a:t> With respect to adopting the techniques practiced within this study to sufficiently predict PPD, more studies will have to be conducted to confirm this is a reliable technique. Though this study provides much headway on a prevalent issue impacting women and families in the United States.</a:t>
            </a:r>
            <a:endParaRPr lang="en-US" altLang="en-US" sz="2000" b="1" dirty="0">
              <a:solidFill>
                <a:srgbClr val="CC0000"/>
              </a:solidFill>
            </a:endParaRPr>
          </a:p>
        </p:txBody>
      </p:sp>
      <p:sp>
        <p:nvSpPr>
          <p:cNvPr id="17" name="Text Box 130"/>
          <p:cNvSpPr txBox="1">
            <a:spLocks noChangeArrowheads="1"/>
          </p:cNvSpPr>
          <p:nvPr/>
        </p:nvSpPr>
        <p:spPr bwMode="auto">
          <a:xfrm>
            <a:off x="218807" y="6925216"/>
            <a:ext cx="82153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32184E"/>
                </a:solidFill>
                <a:latin typeface="+mn-lt"/>
              </a:rPr>
              <a:t>INTRODUCTION AND PURPOSE</a:t>
            </a:r>
          </a:p>
        </p:txBody>
      </p:sp>
      <p:sp>
        <p:nvSpPr>
          <p:cNvPr id="18" name="Text Box 129"/>
          <p:cNvSpPr txBox="1">
            <a:spLocks noChangeArrowheads="1"/>
          </p:cNvSpPr>
          <p:nvPr/>
        </p:nvSpPr>
        <p:spPr bwMode="auto">
          <a:xfrm>
            <a:off x="806858" y="7618557"/>
            <a:ext cx="8148665" cy="6067501"/>
          </a:xfrm>
          <a:prstGeom prst="rect">
            <a:avLst/>
          </a:prstGeom>
          <a:noFill/>
          <a:ln>
            <a:noFill/>
          </a:ln>
          <a:effectLst/>
        </p:spPr>
        <p:txBody>
          <a:bodyPr lIns="228600" tIns="228600" rIns="228600" bIns="228600"/>
          <a:lstStyle/>
          <a:p>
            <a:pPr>
              <a:defRPr/>
            </a:pPr>
            <a:r>
              <a:rPr lang="en-US" altLang="en-US" sz="2000" dirty="0"/>
              <a:t>Post partum depression (PPD) is </a:t>
            </a:r>
            <a:r>
              <a:rPr lang="en-US" sz="2000" b="0" i="0" u="none" strike="noStrike" dirty="0">
                <a:solidFill>
                  <a:srgbClr val="000000"/>
                </a:solidFill>
                <a:effectLst/>
                <a:highlight>
                  <a:srgbClr val="F5F5F5"/>
                </a:highlight>
              </a:rPr>
              <a:t>a depressive psychological disorder that develops within the first year following birth (</a:t>
            </a:r>
            <a:r>
              <a:rPr lang="en-US" sz="2000" b="1" i="0" u="none" strike="noStrike" dirty="0">
                <a:solidFill>
                  <a:srgbClr val="000000"/>
                </a:solidFill>
                <a:effectLst/>
                <a:highlight>
                  <a:srgbClr val="F5F5F5"/>
                </a:highlight>
              </a:rPr>
              <a:t>1</a:t>
            </a:r>
            <a:r>
              <a:rPr lang="en-US" sz="2000" b="0" i="0" u="none" strike="noStrike" dirty="0">
                <a:solidFill>
                  <a:srgbClr val="000000"/>
                </a:solidFill>
                <a:effectLst/>
                <a:highlight>
                  <a:srgbClr val="F5F5F5"/>
                </a:highlight>
              </a:rPr>
              <a:t>). In</a:t>
            </a:r>
            <a:r>
              <a:rPr lang="en-US" sz="2000" dirty="0">
                <a:solidFill>
                  <a:srgbClr val="000000"/>
                </a:solidFill>
                <a:highlight>
                  <a:srgbClr val="F5F5F5"/>
                </a:highlight>
              </a:rPr>
              <a:t> the United States, 1 in 7 women are diagnosed with this disorder (</a:t>
            </a:r>
            <a:r>
              <a:rPr lang="en-US" sz="2000" b="1" dirty="0">
                <a:solidFill>
                  <a:srgbClr val="000000"/>
                </a:solidFill>
                <a:highlight>
                  <a:srgbClr val="F5F5F5"/>
                </a:highlight>
              </a:rPr>
              <a:t>2</a:t>
            </a:r>
            <a:r>
              <a:rPr lang="en-US" sz="2000" dirty="0">
                <a:solidFill>
                  <a:srgbClr val="000000"/>
                </a:solidFill>
                <a:highlight>
                  <a:srgbClr val="F5F5F5"/>
                </a:highlight>
              </a:rPr>
              <a:t>), though many women containing symptoms remain undiagnosed. Symptoms include depressive behaviors, mood swings, suicidal ideations, and increased difficulties bonding with the fetus (</a:t>
            </a:r>
            <a:r>
              <a:rPr lang="en-US" sz="2000" b="1" dirty="0">
                <a:solidFill>
                  <a:srgbClr val="000000"/>
                </a:solidFill>
                <a:highlight>
                  <a:srgbClr val="F5F5F5"/>
                </a:highlight>
              </a:rPr>
              <a:t>3</a:t>
            </a:r>
            <a:r>
              <a:rPr lang="en-US" sz="2000" dirty="0">
                <a:solidFill>
                  <a:srgbClr val="000000"/>
                </a:solidFill>
                <a:highlight>
                  <a:srgbClr val="F5F5F5"/>
                </a:highlight>
              </a:rPr>
              <a:t>). Not only does PPD impact the mother, but it also shares negative correlations to fetal development. Notably, infants impacted develop behavioral and emotional problems significantly hindering fetal development (</a:t>
            </a:r>
            <a:r>
              <a:rPr lang="en-US" sz="2000" b="1" dirty="0">
                <a:solidFill>
                  <a:srgbClr val="000000"/>
                </a:solidFill>
                <a:highlight>
                  <a:srgbClr val="F5F5F5"/>
                </a:highlight>
              </a:rPr>
              <a:t>2</a:t>
            </a:r>
            <a:r>
              <a:rPr lang="en-US" sz="2000" dirty="0">
                <a:solidFill>
                  <a:srgbClr val="000000"/>
                </a:solidFill>
                <a:highlight>
                  <a:srgbClr val="F5F5F5"/>
                </a:highlight>
              </a:rPr>
              <a:t>). Currently, reliable methods for predicting PPD and preventing the diagnosis are unavailable. Overall diagnosis of the patient follows the Diagnostic and Statistical Manual of Mental Health Disorders, Fourth Edition (DSM-IV). According to this criteria, PPD is prevalent for up to 4 weeks postpartum and is inflicted due to a vast decrease in estradiol (E2) and progesterone (P4) (</a:t>
            </a:r>
            <a:r>
              <a:rPr lang="en-US" sz="2000" b="1" dirty="0">
                <a:solidFill>
                  <a:srgbClr val="000000"/>
                </a:solidFill>
                <a:highlight>
                  <a:srgbClr val="F5F5F5"/>
                </a:highlight>
              </a:rPr>
              <a:t>4</a:t>
            </a:r>
            <a:r>
              <a:rPr lang="en-US" sz="2000" dirty="0">
                <a:solidFill>
                  <a:srgbClr val="000000"/>
                </a:solidFill>
                <a:highlight>
                  <a:srgbClr val="F5F5F5"/>
                </a:highlight>
              </a:rPr>
              <a:t>). While this method effectively diagnoses patients, reliable methods to prevent and predict PPD in women is nonexistent. Regarding this absence, it is important to note factors like external stressors, epigenetics, demographics, genetics, and psychiatric history are being researched (</a:t>
            </a:r>
            <a:r>
              <a:rPr lang="en-US" sz="2000" b="1" dirty="0">
                <a:solidFill>
                  <a:srgbClr val="000000"/>
                </a:solidFill>
                <a:highlight>
                  <a:srgbClr val="F5F5F5"/>
                </a:highlight>
              </a:rPr>
              <a:t>5</a:t>
            </a:r>
            <a:r>
              <a:rPr lang="en-US" sz="2000" dirty="0">
                <a:solidFill>
                  <a:srgbClr val="000000"/>
                </a:solidFill>
                <a:highlight>
                  <a:srgbClr val="F5F5F5"/>
                </a:highlight>
              </a:rPr>
              <a:t>). Notably, studies have found correlations between sudden gonadal hormone level drops and the prevalence of the disease. This study takes a closer look at the impact of epigenetics on predicting PPD with respect to E2 levels and DNA methylation.</a:t>
            </a:r>
            <a:endParaRPr lang="en-US" altLang="en-US" sz="2000" dirty="0"/>
          </a:p>
          <a:p>
            <a:pPr eaLnBrk="1" hangingPunct="1">
              <a:defRPr/>
            </a:pPr>
            <a:endParaRPr lang="en-US" altLang="en-US" dirty="0"/>
          </a:p>
        </p:txBody>
      </p:sp>
      <p:sp>
        <p:nvSpPr>
          <p:cNvPr id="19" name="Text Box 182"/>
          <p:cNvSpPr txBox="1">
            <a:spLocks noChangeArrowheads="1"/>
          </p:cNvSpPr>
          <p:nvPr/>
        </p:nvSpPr>
        <p:spPr bwMode="auto">
          <a:xfrm>
            <a:off x="1676925" y="3078149"/>
            <a:ext cx="5299075"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r>
              <a:rPr lang="en-US" altLang="en-US" sz="3700" b="1" dirty="0">
                <a:solidFill>
                  <a:srgbClr val="22085C"/>
                </a:solidFill>
                <a:latin typeface="+mn-lt"/>
              </a:rPr>
              <a:t>ABSTRACT</a:t>
            </a:r>
          </a:p>
          <a:p>
            <a:pPr eaLnBrk="1" hangingPunct="1"/>
            <a:r>
              <a:rPr lang="en-US" altLang="en-US" sz="4000" dirty="0">
                <a:solidFill>
                  <a:schemeClr val="bg1"/>
                </a:solidFill>
                <a:latin typeface="+mn-lt"/>
              </a:rPr>
              <a:t>STRACT</a:t>
            </a:r>
          </a:p>
        </p:txBody>
      </p:sp>
      <p:sp>
        <p:nvSpPr>
          <p:cNvPr id="20" name="Text Box 121"/>
          <p:cNvSpPr txBox="1">
            <a:spLocks noChangeArrowheads="1"/>
          </p:cNvSpPr>
          <p:nvPr/>
        </p:nvSpPr>
        <p:spPr bwMode="auto">
          <a:xfrm>
            <a:off x="806859" y="3308671"/>
            <a:ext cx="7913218" cy="3847207"/>
          </a:xfrm>
          <a:prstGeom prst="rect">
            <a:avLst/>
          </a:prstGeom>
          <a:noFill/>
          <a:ln>
            <a:noFill/>
          </a:ln>
          <a:effectLst/>
        </p:spPr>
        <p:txBody>
          <a:bodyPr wrap="square" lIns="228600" tIns="228600" rIns="228600" bIns="228600">
            <a:spAutoFit/>
          </a:bodyPr>
          <a:lstStyle/>
          <a:p>
            <a:pPr eaLnBrk="1" hangingPunct="1">
              <a:defRPr/>
            </a:pPr>
            <a:r>
              <a:rPr lang="en-US" altLang="en-US" sz="2000" dirty="0"/>
              <a:t>Post partum depression (PPD) is a psychological disorder that develops during prepartum and postpartum. Notably, PPD shares close correlations to drops in gonadal hormones estradiol (E2) and progesterone (P4) (</a:t>
            </a:r>
            <a:r>
              <a:rPr lang="en-US" altLang="en-US" sz="2000" b="1" dirty="0"/>
              <a:t>4</a:t>
            </a:r>
            <a:r>
              <a:rPr lang="en-US" altLang="en-US" sz="2000" dirty="0"/>
              <a:t>). Symptoms of the disorder include depressive behaviors, mood swings, suicidal ideations, and difficulties bonding with the fetus (</a:t>
            </a:r>
            <a:r>
              <a:rPr lang="en-US" altLang="en-US" sz="2000" b="1" dirty="0"/>
              <a:t>3</a:t>
            </a:r>
            <a:r>
              <a:rPr lang="en-US" altLang="en-US" sz="2000" dirty="0"/>
              <a:t>). As a result, mothers with PPD can significantly hinder their newborns behavioral and emotional development (</a:t>
            </a:r>
            <a:r>
              <a:rPr lang="en-US" altLang="en-US" sz="2000" b="1" dirty="0"/>
              <a:t>2</a:t>
            </a:r>
            <a:r>
              <a:rPr lang="en-US" altLang="en-US" sz="2000" dirty="0"/>
              <a:t>). Within this study, it was hypothesized that the risk for PPD may be mediated by  enhanced sensitivity to E2-mediated epigenetic reprogramming. Through manipulation of DNA methylation and E2 levels within 53 pregnant women and C57BL/6J mice, the hypothesis proved true.</a:t>
            </a:r>
          </a:p>
        </p:txBody>
      </p:sp>
      <p:sp>
        <p:nvSpPr>
          <p:cNvPr id="21" name="Text Box 134"/>
          <p:cNvSpPr txBox="1">
            <a:spLocks noChangeArrowheads="1"/>
          </p:cNvSpPr>
          <p:nvPr/>
        </p:nvSpPr>
        <p:spPr bwMode="auto">
          <a:xfrm>
            <a:off x="8921725" y="274096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32184E"/>
                </a:solidFill>
                <a:latin typeface="+mn-lt"/>
              </a:rPr>
              <a:t>METHOD(S</a:t>
            </a:r>
            <a:r>
              <a:rPr lang="en-US" altLang="en-US" sz="3700" b="1" dirty="0">
                <a:solidFill>
                  <a:srgbClr val="22085C"/>
                </a:solidFill>
                <a:latin typeface="+mn-lt"/>
              </a:rPr>
              <a:t>)</a:t>
            </a:r>
          </a:p>
        </p:txBody>
      </p:sp>
      <p:sp>
        <p:nvSpPr>
          <p:cNvPr id="22" name="Text Box 126"/>
          <p:cNvSpPr txBox="1">
            <a:spLocks noChangeArrowheads="1"/>
          </p:cNvSpPr>
          <p:nvPr/>
        </p:nvSpPr>
        <p:spPr bwMode="auto">
          <a:xfrm>
            <a:off x="9052171" y="3332639"/>
            <a:ext cx="8226425" cy="1482159"/>
          </a:xfrm>
          <a:prstGeom prst="rect">
            <a:avLst/>
          </a:prstGeom>
          <a:noFill/>
          <a:ln>
            <a:noFill/>
          </a:ln>
          <a:effectLst/>
        </p:spPr>
        <p:txBody>
          <a:bodyPr lIns="228600" tIns="228600" rIns="228600" bIns="228600"/>
          <a:lstStyle/>
          <a:p>
            <a:pPr eaLnBrk="1" hangingPunct="1">
              <a:defRPr/>
            </a:pPr>
            <a:r>
              <a:rPr lang="en-US" altLang="en-US" sz="2000" dirty="0"/>
              <a:t>This cross-species translational design study analyzed the differences in DNA methylation between C57BL/6J mice and 93 pregnant women. While 93 women were included in the study, only 54 with preexisting psychological disorders were considered in the results. </a:t>
            </a:r>
          </a:p>
        </p:txBody>
      </p:sp>
      <p:sp>
        <p:nvSpPr>
          <p:cNvPr id="23" name="Text Box 128"/>
          <p:cNvSpPr txBox="1">
            <a:spLocks noChangeArrowheads="1"/>
          </p:cNvSpPr>
          <p:nvPr/>
        </p:nvSpPr>
        <p:spPr bwMode="auto">
          <a:xfrm>
            <a:off x="25975227" y="10932698"/>
            <a:ext cx="6136315" cy="3354716"/>
          </a:xfrm>
          <a:prstGeom prst="rect">
            <a:avLst/>
          </a:prstGeom>
          <a:noFill/>
          <a:ln>
            <a:noFill/>
          </a:ln>
          <a:effectLst/>
        </p:spPr>
        <p:txBody>
          <a:bodyPr lIns="228600" tIns="228600" rIns="228600" bIns="228600"/>
          <a:lstStyle/>
          <a:p>
            <a:pPr eaLnBrk="1" hangingPunct="1">
              <a:defRPr/>
            </a:pPr>
            <a:r>
              <a:rPr lang="en-US" altLang="en-US" sz="2000" dirty="0"/>
              <a:t>-The identification of biomarkers</a:t>
            </a:r>
            <a:r>
              <a:rPr lang="en-US" sz="2000" b="0" i="0" dirty="0">
                <a:solidFill>
                  <a:srgbClr val="222222"/>
                </a:solidFill>
                <a:effectLst/>
                <a:highlight>
                  <a:srgbClr val="FFFFFF"/>
                </a:highlight>
                <a:latin typeface="-apple-system"/>
              </a:rPr>
              <a:t> </a:t>
            </a:r>
            <a:r>
              <a:rPr lang="en-US" sz="2000" b="0" i="1" dirty="0">
                <a:solidFill>
                  <a:srgbClr val="222222"/>
                </a:solidFill>
                <a:effectLst/>
                <a:highlight>
                  <a:srgbClr val="FFFFFF"/>
                </a:highlight>
                <a:latin typeface="-apple-system"/>
              </a:rPr>
              <a:t>HP1BP3</a:t>
            </a:r>
            <a:r>
              <a:rPr lang="en-US" sz="2000" b="0" i="0" dirty="0">
                <a:solidFill>
                  <a:srgbClr val="222222"/>
                </a:solidFill>
                <a:effectLst/>
                <a:highlight>
                  <a:srgbClr val="FFFFFF"/>
                </a:highlight>
                <a:latin typeface="-apple-system"/>
              </a:rPr>
              <a:t> and </a:t>
            </a:r>
            <a:r>
              <a:rPr lang="en-US" sz="2000" b="0" i="1" dirty="0">
                <a:solidFill>
                  <a:srgbClr val="222222"/>
                </a:solidFill>
                <a:effectLst/>
                <a:highlight>
                  <a:srgbClr val="FFFFFF"/>
                </a:highlight>
                <a:latin typeface="-apple-system"/>
              </a:rPr>
              <a:t>TTC9B</a:t>
            </a:r>
            <a:r>
              <a:rPr lang="en-US" sz="2000" b="0" i="0" dirty="0">
                <a:solidFill>
                  <a:srgbClr val="222222"/>
                </a:solidFill>
                <a:effectLst/>
                <a:highlight>
                  <a:srgbClr val="FFFFFF"/>
                </a:highlight>
                <a:latin typeface="-apple-system"/>
              </a:rPr>
              <a:t> genes share direct correlation to PPD prevalence in women with respect to altering E2 levels. </a:t>
            </a:r>
          </a:p>
          <a:p>
            <a:pPr eaLnBrk="1" hangingPunct="1">
              <a:defRPr/>
            </a:pPr>
            <a:r>
              <a:rPr lang="en-US" altLang="en-US" sz="2000" dirty="0">
                <a:solidFill>
                  <a:srgbClr val="222222"/>
                </a:solidFill>
                <a:highlight>
                  <a:srgbClr val="FFFFFF"/>
                </a:highlight>
                <a:latin typeface="-apple-system"/>
              </a:rPr>
              <a:t>-Increased sensitivity to epigenetic reprogramming focalized on E2 levels can provide a molecular mechanism to predict PPD risk within different individuals. </a:t>
            </a:r>
          </a:p>
          <a:p>
            <a:pPr eaLnBrk="1" hangingPunct="1">
              <a:defRPr/>
            </a:pPr>
            <a:r>
              <a:rPr lang="en-US" altLang="en-US" sz="2000" dirty="0">
                <a:solidFill>
                  <a:srgbClr val="222222"/>
                </a:solidFill>
                <a:highlight>
                  <a:srgbClr val="FFFFFF"/>
                </a:highlight>
                <a:latin typeface="-apple-system"/>
              </a:rPr>
              <a:t>-Estrogen levels following birth correlate to PPD</a:t>
            </a:r>
          </a:p>
          <a:p>
            <a:pPr eaLnBrk="1" hangingPunct="1">
              <a:defRPr/>
            </a:pPr>
            <a:endParaRPr lang="en-US" altLang="en-US" sz="2000" dirty="0">
              <a:solidFill>
                <a:srgbClr val="222222"/>
              </a:solidFill>
              <a:highlight>
                <a:srgbClr val="FFFFFF"/>
              </a:highlight>
              <a:latin typeface="-apple-system"/>
            </a:endParaRPr>
          </a:p>
          <a:p>
            <a:pPr eaLnBrk="1" hangingPunct="1">
              <a:defRPr/>
            </a:pPr>
            <a:r>
              <a:rPr lang="en-US" altLang="en-US" sz="2000" dirty="0">
                <a:solidFill>
                  <a:srgbClr val="222222"/>
                </a:solidFill>
                <a:highlight>
                  <a:srgbClr val="FFFFFF"/>
                </a:highlight>
                <a:latin typeface="-apple-system"/>
              </a:rPr>
              <a:t>-Considering the small sample size, further studies will need to be conducted to confirm these findings and further implement this strategy as a reliable predictor for PPD. </a:t>
            </a:r>
            <a:endParaRPr lang="en-US" altLang="en-US" sz="2000" dirty="0"/>
          </a:p>
        </p:txBody>
      </p:sp>
      <p:sp>
        <p:nvSpPr>
          <p:cNvPr id="24" name="Text Box 132"/>
          <p:cNvSpPr txBox="1">
            <a:spLocks noChangeArrowheads="1"/>
          </p:cNvSpPr>
          <p:nvPr/>
        </p:nvSpPr>
        <p:spPr bwMode="auto">
          <a:xfrm>
            <a:off x="9052171" y="15623116"/>
            <a:ext cx="23903505" cy="5619374"/>
          </a:xfrm>
          <a:prstGeom prst="rect">
            <a:avLst/>
          </a:prstGeom>
          <a:noFill/>
          <a:ln>
            <a:noFill/>
          </a:ln>
          <a:effectLst/>
        </p:spPr>
        <p:txBody>
          <a:bodyPr lIns="228600" tIns="228600" rIns="228600" bIns="228600"/>
          <a:lstStyle>
            <a:lvl1pPr marL="457200" indent="-457200">
              <a:defRPr>
                <a:solidFill>
                  <a:schemeClr val="tx1"/>
                </a:solidFill>
                <a:latin typeface="Arial" panose="020B0604020202020204" pitchFamily="34" charset="0"/>
              </a:defRPr>
            </a:lvl1pPr>
            <a:lvl2pPr marL="914400" indent="-342900">
              <a:defRPr>
                <a:solidFill>
                  <a:schemeClr val="tx1"/>
                </a:solidFill>
                <a:latin typeface="Arial" panose="020B0604020202020204" pitchFamily="34" charset="0"/>
              </a:defRPr>
            </a:lvl2pPr>
            <a:lvl3pPr marL="1371600" indent="-342900">
              <a:defRPr>
                <a:solidFill>
                  <a:schemeClr val="tx1"/>
                </a:solidFill>
                <a:latin typeface="Arial" panose="020B0604020202020204" pitchFamily="34" charset="0"/>
              </a:defRPr>
            </a:lvl3pPr>
            <a:lvl4pPr marL="1828800" indent="-342900">
              <a:defRPr>
                <a:solidFill>
                  <a:schemeClr val="tx1"/>
                </a:solidFill>
                <a:latin typeface="Arial" panose="020B0604020202020204" pitchFamily="34" charset="0"/>
              </a:defRPr>
            </a:lvl4pPr>
            <a:lvl5pPr marL="2286000" indent="-342900">
              <a:defRPr>
                <a:solidFill>
                  <a:schemeClr val="tx1"/>
                </a:solidFill>
                <a:latin typeface="Arial" panose="020B0604020202020204" pitchFamily="34" charset="0"/>
              </a:defRPr>
            </a:lvl5pPr>
            <a:lvl6pPr marL="2743200" indent="-342900" fontAlgn="base">
              <a:spcBef>
                <a:spcPct val="0"/>
              </a:spcBef>
              <a:spcAft>
                <a:spcPct val="0"/>
              </a:spcAft>
              <a:defRPr>
                <a:solidFill>
                  <a:schemeClr val="tx1"/>
                </a:solidFill>
                <a:latin typeface="Arial" panose="020B0604020202020204" pitchFamily="34" charset="0"/>
              </a:defRPr>
            </a:lvl6pPr>
            <a:lvl7pPr marL="3200400" indent="-342900" fontAlgn="base">
              <a:spcBef>
                <a:spcPct val="0"/>
              </a:spcBef>
              <a:spcAft>
                <a:spcPct val="0"/>
              </a:spcAft>
              <a:defRPr>
                <a:solidFill>
                  <a:schemeClr val="tx1"/>
                </a:solidFill>
                <a:latin typeface="Arial" panose="020B0604020202020204" pitchFamily="34" charset="0"/>
              </a:defRPr>
            </a:lvl7pPr>
            <a:lvl8pPr marL="3657600" indent="-342900" fontAlgn="base">
              <a:spcBef>
                <a:spcPct val="0"/>
              </a:spcBef>
              <a:spcAft>
                <a:spcPct val="0"/>
              </a:spcAft>
              <a:defRPr>
                <a:solidFill>
                  <a:schemeClr val="tx1"/>
                </a:solidFill>
                <a:latin typeface="Arial" panose="020B0604020202020204" pitchFamily="34" charset="0"/>
              </a:defRPr>
            </a:lvl8pPr>
            <a:lvl9pPr marL="4114800" indent="-342900" fontAlgn="base">
              <a:spcBef>
                <a:spcPct val="0"/>
              </a:spcBef>
              <a:spcAft>
                <a:spcPct val="0"/>
              </a:spcAft>
              <a:defRPr>
                <a:solidFill>
                  <a:schemeClr val="tx1"/>
                </a:solidFill>
                <a:latin typeface="Arial" panose="020B0604020202020204" pitchFamily="34" charset="0"/>
              </a:defRPr>
            </a:lvl9pPr>
          </a:lstStyle>
          <a:p>
            <a:pPr marL="0" indent="0">
              <a:spcAft>
                <a:spcPct val="50000"/>
              </a:spcAft>
              <a:defRPr/>
            </a:pPr>
            <a:r>
              <a:rPr lang="en-US" altLang="en-US" sz="2000" b="1" dirty="0">
                <a:latin typeface="Calibri" panose="020F0502020204030204" pitchFamily="34" charset="0"/>
                <a:cs typeface="Calibri" panose="020F0502020204030204" pitchFamily="34" charset="0"/>
              </a:rPr>
              <a:t>1. </a:t>
            </a:r>
            <a:r>
              <a:rPr lang="en-US" sz="2000" dirty="0" err="1">
                <a:effectLst/>
                <a:latin typeface="Calibri" panose="020F0502020204030204" pitchFamily="34" charset="0"/>
                <a:cs typeface="Calibri" panose="020F0502020204030204" pitchFamily="34" charset="0"/>
              </a:rPr>
              <a:t>Trifu</a:t>
            </a:r>
            <a:r>
              <a:rPr lang="en-US" sz="2000" dirty="0">
                <a:effectLst/>
                <a:latin typeface="Calibri" panose="020F0502020204030204" pitchFamily="34" charset="0"/>
                <a:cs typeface="Calibri" panose="020F0502020204030204" pitchFamily="34" charset="0"/>
              </a:rPr>
              <a:t>, S., </a:t>
            </a:r>
            <a:r>
              <a:rPr lang="en-US" sz="2000" dirty="0" err="1">
                <a:effectLst/>
                <a:latin typeface="Calibri" panose="020F0502020204030204" pitchFamily="34" charset="0"/>
                <a:cs typeface="Calibri" panose="020F0502020204030204" pitchFamily="34" charset="0"/>
              </a:rPr>
              <a:t>Vladuti</a:t>
            </a:r>
            <a:r>
              <a:rPr lang="en-US" sz="2000" dirty="0">
                <a:effectLst/>
                <a:latin typeface="Calibri" panose="020F0502020204030204" pitchFamily="34" charset="0"/>
                <a:cs typeface="Calibri" panose="020F0502020204030204" pitchFamily="34" charset="0"/>
              </a:rPr>
              <a:t>, A., &amp; Popescu, A. (2019). </a:t>
            </a:r>
            <a:r>
              <a:rPr lang="en-US" sz="2000" i="1" dirty="0">
                <a:effectLst/>
                <a:latin typeface="Calibri" panose="020F0502020204030204" pitchFamily="34" charset="0"/>
                <a:cs typeface="Calibri" panose="020F0502020204030204" pitchFamily="34" charset="0"/>
              </a:rPr>
              <a:t>The neuroendocrinological aspects of pregnancy and postpartum depression</a:t>
            </a:r>
            <a:r>
              <a:rPr lang="en-US" sz="2000" dirty="0">
                <a:effectLst/>
                <a:latin typeface="Calibri" panose="020F0502020204030204" pitchFamily="34" charset="0"/>
                <a:cs typeface="Calibri" panose="020F0502020204030204" pitchFamily="34" charset="0"/>
              </a:rPr>
              <a:t>. Acta </a:t>
            </a:r>
            <a:r>
              <a:rPr lang="en-US" sz="2000" dirty="0" err="1">
                <a:effectLst/>
                <a:latin typeface="Calibri" panose="020F0502020204030204" pitchFamily="34" charset="0"/>
                <a:cs typeface="Calibri" panose="020F0502020204030204" pitchFamily="34" charset="0"/>
              </a:rPr>
              <a:t>endocrinologica</a:t>
            </a:r>
            <a:r>
              <a:rPr lang="en-US" sz="2000" dirty="0">
                <a:effectLst/>
                <a:latin typeface="Calibri" panose="020F0502020204030204" pitchFamily="34" charset="0"/>
                <a:cs typeface="Calibri" panose="020F0502020204030204" pitchFamily="34" charset="0"/>
              </a:rPr>
              <a:t> (Bucharest, Romania : 2005). https://www.ncbi.nlm.nih.gov/pmc/articles/PMC6992410/#:~:text=Hormonal%20changes%20during%20labour%20and%20postpartum&amp;text=Progesterone%20is%20the%20most%20abundant,a%20role%20in%20postpartum%20depression </a:t>
            </a:r>
          </a:p>
          <a:p>
            <a:pPr marL="0" indent="0">
              <a:spcAft>
                <a:spcPct val="50000"/>
              </a:spcAft>
              <a:defRPr/>
            </a:pPr>
            <a:r>
              <a:rPr lang="en-US" altLang="en-US" sz="2000" b="1" dirty="0">
                <a:latin typeface="Calibri" panose="020F0502020204030204" pitchFamily="34" charset="0"/>
                <a:cs typeface="Calibri" panose="020F0502020204030204" pitchFamily="34" charset="0"/>
              </a:rPr>
              <a:t>2. </a:t>
            </a:r>
            <a:r>
              <a:rPr lang="en-US" sz="2000" dirty="0">
                <a:effectLst/>
                <a:latin typeface="Calibri" panose="020F0502020204030204" pitchFamily="34" charset="0"/>
                <a:cs typeface="Calibri" panose="020F0502020204030204" pitchFamily="34" charset="0"/>
              </a:rPr>
              <a:t>American Psychological Association. (2022, November 2). </a:t>
            </a:r>
            <a:r>
              <a:rPr lang="en-US" sz="2000" i="1" dirty="0">
                <a:effectLst/>
                <a:latin typeface="Calibri" panose="020F0502020204030204" pitchFamily="34" charset="0"/>
                <a:cs typeface="Calibri" panose="020F0502020204030204" pitchFamily="34" charset="0"/>
              </a:rPr>
              <a:t>Postpartum depression: Causes, symptoms, risk factors, and treatment options</a:t>
            </a:r>
            <a:r>
              <a:rPr lang="en-US" sz="2000" dirty="0">
                <a:effectLst/>
                <a:latin typeface="Calibri" panose="020F0502020204030204" pitchFamily="34" charset="0"/>
                <a:cs typeface="Calibri" panose="020F0502020204030204" pitchFamily="34" charset="0"/>
              </a:rPr>
              <a:t>. American Psychological Association. https://www.apa.org/topics/women-girls/postpartum-depression </a:t>
            </a:r>
          </a:p>
          <a:p>
            <a:pPr marL="0" indent="0">
              <a:spcAft>
                <a:spcPct val="50000"/>
              </a:spcAft>
              <a:defRPr/>
            </a:pPr>
            <a:r>
              <a:rPr lang="en-US" sz="2000" b="1" dirty="0">
                <a:latin typeface="Calibri" panose="020F0502020204030204" pitchFamily="34" charset="0"/>
                <a:cs typeface="Calibri" panose="020F0502020204030204" pitchFamily="34" charset="0"/>
              </a:rPr>
              <a:t>3. </a:t>
            </a:r>
            <a:r>
              <a:rPr lang="en-US" sz="2000" dirty="0">
                <a:effectLst/>
                <a:latin typeface="Calibri" panose="020F0502020204030204" pitchFamily="34" charset="0"/>
                <a:cs typeface="Calibri" panose="020F0502020204030204" pitchFamily="34" charset="0"/>
              </a:rPr>
              <a:t>Mayo Foundation for Medical Education and Research. (2022, November 24). </a:t>
            </a:r>
            <a:r>
              <a:rPr lang="en-US" sz="2000" i="1" dirty="0">
                <a:effectLst/>
                <a:latin typeface="Calibri" panose="020F0502020204030204" pitchFamily="34" charset="0"/>
                <a:cs typeface="Calibri" panose="020F0502020204030204" pitchFamily="34" charset="0"/>
              </a:rPr>
              <a:t>Postpartum depression</a:t>
            </a:r>
            <a:r>
              <a:rPr lang="en-US" sz="2000" dirty="0">
                <a:effectLst/>
                <a:latin typeface="Calibri" panose="020F0502020204030204" pitchFamily="34" charset="0"/>
                <a:cs typeface="Calibri" panose="020F0502020204030204" pitchFamily="34" charset="0"/>
              </a:rPr>
              <a:t>. Mayo Clinic. https://www.mayoclinic.org/diseases-conditions/postpartum-depression/symptoms-causes/syc-20376617#:~:text=Physical%20changes.,feeling%20tired%2C%20sluggish%20and%20depressed </a:t>
            </a:r>
          </a:p>
          <a:p>
            <a:pPr marL="0" indent="0">
              <a:spcAft>
                <a:spcPct val="50000"/>
              </a:spcAft>
              <a:defRPr/>
            </a:pPr>
            <a:r>
              <a:rPr lang="en-US" sz="2000" b="1" dirty="0">
                <a:latin typeface="Calibri" panose="020F0502020204030204" pitchFamily="34" charset="0"/>
                <a:cs typeface="Calibri" panose="020F0502020204030204" pitchFamily="34" charset="0"/>
              </a:rPr>
              <a:t>4. </a:t>
            </a:r>
            <a:r>
              <a:rPr lang="en-US" sz="2000" dirty="0" err="1">
                <a:effectLst/>
                <a:latin typeface="Calibri" panose="020F0502020204030204" pitchFamily="34" charset="0"/>
                <a:cs typeface="Calibri" panose="020F0502020204030204" pitchFamily="34" charset="0"/>
              </a:rPr>
              <a:t>Guintivano</a:t>
            </a:r>
            <a:r>
              <a:rPr lang="en-US" sz="2000" dirty="0">
                <a:effectLst/>
                <a:latin typeface="Calibri" panose="020F0502020204030204" pitchFamily="34" charset="0"/>
                <a:cs typeface="Calibri" panose="020F0502020204030204" pitchFamily="34" charset="0"/>
              </a:rPr>
              <a:t>, J, Arad, M., Gould, T. D., Payne, J. L., &amp; Kaminsky, Z. A. (2013, May 21). </a:t>
            </a:r>
            <a:r>
              <a:rPr lang="en-US" sz="2000" i="1" dirty="0">
                <a:effectLst/>
                <a:latin typeface="Calibri" panose="020F0502020204030204" pitchFamily="34" charset="0"/>
                <a:cs typeface="Calibri" panose="020F0502020204030204" pitchFamily="34" charset="0"/>
              </a:rPr>
              <a:t>Antenatal prediction of postpartum depression with blood DNA methylation biomarkers</a:t>
            </a:r>
            <a:r>
              <a:rPr lang="en-US" sz="2000" dirty="0">
                <a:effectLst/>
                <a:latin typeface="Calibri" panose="020F0502020204030204" pitchFamily="34" charset="0"/>
                <a:cs typeface="Calibri" panose="020F0502020204030204" pitchFamily="34" charset="0"/>
              </a:rPr>
              <a:t>. Nature News. https://www.nature.com/articles/mp201362 </a:t>
            </a:r>
          </a:p>
          <a:p>
            <a:pPr marL="0" indent="0">
              <a:spcAft>
                <a:spcPct val="50000"/>
              </a:spcAft>
              <a:defRPr/>
            </a:pPr>
            <a:r>
              <a:rPr lang="en-US" sz="2000" b="1" dirty="0">
                <a:latin typeface="Calibri" panose="020F0502020204030204" pitchFamily="34" charset="0"/>
                <a:cs typeface="Calibri" panose="020F0502020204030204" pitchFamily="34" charset="0"/>
              </a:rPr>
              <a:t>5. &amp; Table 1: </a:t>
            </a:r>
            <a:r>
              <a:rPr lang="en-US" sz="2000" dirty="0" err="1">
                <a:effectLst/>
                <a:latin typeface="Calibri" panose="020F0502020204030204" pitchFamily="34" charset="0"/>
                <a:cs typeface="Calibri" panose="020F0502020204030204" pitchFamily="34" charset="0"/>
              </a:rPr>
              <a:t>Guintivano</a:t>
            </a:r>
            <a:r>
              <a:rPr lang="en-US" sz="2000" dirty="0">
                <a:effectLst/>
                <a:latin typeface="Calibri" panose="020F0502020204030204" pitchFamily="34" charset="0"/>
                <a:cs typeface="Calibri" panose="020F0502020204030204" pitchFamily="34" charset="0"/>
              </a:rPr>
              <a:t>, J., </a:t>
            </a:r>
            <a:r>
              <a:rPr lang="en-US" sz="2000" dirty="0" err="1">
                <a:effectLst/>
                <a:latin typeface="Calibri" panose="020F0502020204030204" pitchFamily="34" charset="0"/>
                <a:cs typeface="Calibri" panose="020F0502020204030204" pitchFamily="34" charset="0"/>
              </a:rPr>
              <a:t>Manuck</a:t>
            </a:r>
            <a:r>
              <a:rPr lang="en-US" sz="2000" dirty="0">
                <a:effectLst/>
                <a:latin typeface="Calibri" panose="020F0502020204030204" pitchFamily="34" charset="0"/>
                <a:cs typeface="Calibri" panose="020F0502020204030204" pitchFamily="34" charset="0"/>
              </a:rPr>
              <a:t>, T., &amp; Meltzer-Brody, S. (2018, September). </a:t>
            </a:r>
            <a:r>
              <a:rPr lang="en-US" sz="2000" i="1" dirty="0">
                <a:effectLst/>
                <a:latin typeface="Calibri" panose="020F0502020204030204" pitchFamily="34" charset="0"/>
                <a:cs typeface="Calibri" panose="020F0502020204030204" pitchFamily="34" charset="0"/>
              </a:rPr>
              <a:t>Predictors of postpartum depression: A comprehensive review of the last decade of evidence</a:t>
            </a:r>
            <a:r>
              <a:rPr lang="en-US" sz="2000" dirty="0">
                <a:effectLst/>
                <a:latin typeface="Calibri" panose="020F0502020204030204" pitchFamily="34" charset="0"/>
                <a:cs typeface="Calibri" panose="020F0502020204030204" pitchFamily="34" charset="0"/>
              </a:rPr>
              <a:t>. Clinical obstetrics and gynecology. https://www.ncbi.nlm.nih.gov/pmc/articles/PMC6059965/#R9 </a:t>
            </a:r>
          </a:p>
          <a:p>
            <a:pPr marL="0" indent="0">
              <a:spcAft>
                <a:spcPct val="50000"/>
              </a:spcAft>
              <a:defRPr/>
            </a:pPr>
            <a:r>
              <a:rPr lang="en-US" sz="2000" b="1" dirty="0">
                <a:latin typeface="Calibri" panose="020F0502020204030204" pitchFamily="34" charset="0"/>
                <a:cs typeface="Calibri" panose="020F0502020204030204" pitchFamily="34" charset="0"/>
              </a:rPr>
              <a:t>Figure 1: </a:t>
            </a:r>
            <a:r>
              <a:rPr lang="en-US" sz="2000" dirty="0">
                <a:effectLst/>
                <a:latin typeface="Calibri" panose="020F0502020204030204" pitchFamily="34" charset="0"/>
                <a:cs typeface="Calibri" panose="020F0502020204030204" pitchFamily="34" charset="0"/>
              </a:rPr>
              <a:t>Bakker, J., Bale, T. L., Bao, A. M., </a:t>
            </a:r>
            <a:r>
              <a:rPr lang="en-US" sz="2000" dirty="0" err="1">
                <a:effectLst/>
                <a:latin typeface="Calibri" panose="020F0502020204030204" pitchFamily="34" charset="0"/>
                <a:cs typeface="Calibri" panose="020F0502020204030204" pitchFamily="34" charset="0"/>
              </a:rPr>
              <a:t>Barha</a:t>
            </a:r>
            <a:r>
              <a:rPr lang="en-US" sz="2000" dirty="0">
                <a:effectLst/>
                <a:latin typeface="Calibri" panose="020F0502020204030204" pitchFamily="34" charset="0"/>
                <a:cs typeface="Calibri" panose="020F0502020204030204" pitchFamily="34" charset="0"/>
              </a:rPr>
              <a:t>, C. K., Barker, J. M., Bloch, M., Bowman, R. E., </a:t>
            </a:r>
            <a:r>
              <a:rPr lang="en-US" sz="2000" dirty="0" err="1">
                <a:effectLst/>
                <a:latin typeface="Calibri" panose="020F0502020204030204" pitchFamily="34" charset="0"/>
                <a:cs typeface="Calibri" panose="020F0502020204030204" pitchFamily="34" charset="0"/>
              </a:rPr>
              <a:t>Brannvall</a:t>
            </a:r>
            <a:r>
              <a:rPr lang="en-US" sz="2000" dirty="0">
                <a:effectLst/>
                <a:latin typeface="Calibri" panose="020F0502020204030204" pitchFamily="34" charset="0"/>
                <a:cs typeface="Calibri" panose="020F0502020204030204" pitchFamily="34" charset="0"/>
              </a:rPr>
              <a:t>, K., </a:t>
            </a:r>
            <a:r>
              <a:rPr lang="en-US" sz="2000" dirty="0" err="1">
                <a:effectLst/>
                <a:latin typeface="Calibri" panose="020F0502020204030204" pitchFamily="34" charset="0"/>
                <a:cs typeface="Calibri" panose="020F0502020204030204" pitchFamily="34" charset="0"/>
              </a:rPr>
              <a:t>Brummelte</a:t>
            </a:r>
            <a:r>
              <a:rPr lang="en-US" sz="2000" dirty="0">
                <a:effectLst/>
                <a:latin typeface="Calibri" panose="020F0502020204030204" pitchFamily="34" charset="0"/>
                <a:cs typeface="Calibri" panose="020F0502020204030204" pitchFamily="34" charset="0"/>
              </a:rPr>
              <a:t>, S., </a:t>
            </a:r>
            <a:r>
              <a:rPr lang="en-US" sz="2000" dirty="0" err="1">
                <a:effectLst/>
                <a:latin typeface="Calibri" panose="020F0502020204030204" pitchFamily="34" charset="0"/>
                <a:cs typeface="Calibri" panose="020F0502020204030204" pitchFamily="34" charset="0"/>
              </a:rPr>
              <a:t>Brusco</a:t>
            </a:r>
            <a:r>
              <a:rPr lang="en-US" sz="2000" dirty="0">
                <a:effectLst/>
                <a:latin typeface="Calibri" panose="020F0502020204030204" pitchFamily="34" charset="0"/>
                <a:cs typeface="Calibri" panose="020F0502020204030204" pitchFamily="34" charset="0"/>
              </a:rPr>
              <a:t>, J., </a:t>
            </a:r>
            <a:r>
              <a:rPr lang="en-US" sz="2000" dirty="0" err="1">
                <a:effectLst/>
                <a:latin typeface="Calibri" panose="020F0502020204030204" pitchFamily="34" charset="0"/>
                <a:cs typeface="Calibri" panose="020F0502020204030204" pitchFamily="34" charset="0"/>
              </a:rPr>
              <a:t>Butz</a:t>
            </a:r>
            <a:r>
              <a:rPr lang="en-US" sz="2000" dirty="0">
                <a:effectLst/>
                <a:latin typeface="Calibri" panose="020F0502020204030204" pitchFamily="34" charset="0"/>
                <a:cs typeface="Calibri" panose="020F0502020204030204" pitchFamily="34" charset="0"/>
              </a:rPr>
              <a:t>, M., Cameron, H. A., Carter, C. S., </a:t>
            </a:r>
            <a:r>
              <a:rPr lang="en-US" sz="2000" dirty="0" err="1">
                <a:effectLst/>
                <a:latin typeface="Calibri" panose="020F0502020204030204" pitchFamily="34" charset="0"/>
                <a:cs typeface="Calibri" panose="020F0502020204030204" pitchFamily="34" charset="0"/>
              </a:rPr>
              <a:t>Czeh</a:t>
            </a:r>
            <a:r>
              <a:rPr lang="en-US" sz="2000" dirty="0">
                <a:effectLst/>
                <a:latin typeface="Calibri" panose="020F0502020204030204" pitchFamily="34" charset="0"/>
                <a:cs typeface="Calibri" panose="020F0502020204030204" pitchFamily="34" charset="0"/>
              </a:rPr>
              <a:t>, B., </a:t>
            </a:r>
            <a:r>
              <a:rPr lang="en-US" sz="2000" dirty="0" err="1">
                <a:effectLst/>
                <a:latin typeface="Calibri" panose="020F0502020204030204" pitchFamily="34" charset="0"/>
                <a:cs typeface="Calibri" panose="020F0502020204030204" pitchFamily="34" charset="0"/>
              </a:rPr>
              <a:t>Darnaudery</a:t>
            </a:r>
            <a:r>
              <a:rPr lang="en-US" sz="2000" dirty="0">
                <a:effectLst/>
                <a:latin typeface="Calibri" panose="020F0502020204030204" pitchFamily="34" charset="0"/>
                <a:cs typeface="Calibri" panose="020F0502020204030204" pitchFamily="34" charset="0"/>
              </a:rPr>
              <a:t>, M., Driscoll, I., Epp, J. R., Falconer, E. M., </a:t>
            </a:r>
            <a:r>
              <a:rPr lang="en-US" sz="2000" dirty="0" err="1">
                <a:effectLst/>
                <a:latin typeface="Calibri" panose="020F0502020204030204" pitchFamily="34" charset="0"/>
                <a:cs typeface="Calibri" panose="020F0502020204030204" pitchFamily="34" charset="0"/>
              </a:rPr>
              <a:t>Furuta</a:t>
            </a:r>
            <a:r>
              <a:rPr lang="en-US" sz="2000" dirty="0">
                <a:effectLst/>
                <a:latin typeface="Calibri" panose="020F0502020204030204" pitchFamily="34" charset="0"/>
                <a:cs typeface="Calibri" panose="020F0502020204030204" pitchFamily="34" charset="0"/>
              </a:rPr>
              <a:t>, M., … Brown, J. P. (2009, April 8). </a:t>
            </a:r>
            <a:r>
              <a:rPr lang="en-US" sz="2000" i="1" dirty="0">
                <a:effectLst/>
                <a:latin typeface="Calibri" panose="020F0502020204030204" pitchFamily="34" charset="0"/>
                <a:cs typeface="Calibri" panose="020F0502020204030204" pitchFamily="34" charset="0"/>
              </a:rPr>
              <a:t>Effects of steroid hormones on neurogenesis in the hippocampus of the adult female rodent during the estrous cycle, pregnancy, lactation and aging</a:t>
            </a:r>
            <a:r>
              <a:rPr lang="en-US" sz="2000" dirty="0">
                <a:effectLst/>
                <a:latin typeface="Calibri" panose="020F0502020204030204" pitchFamily="34" charset="0"/>
                <a:cs typeface="Calibri" panose="020F0502020204030204" pitchFamily="34" charset="0"/>
              </a:rPr>
              <a:t>. Frontiers in Neuroendocrinology. https://www.sciencedirect.com/science/article/pii/S0091302209000053?casa_token=5fdwuQIzbvMAAAAA%3A_m3Nb9Eb3075gGmRmq3PQ3IDn0oR22EtYcG5DdiVG6kX-D24A4IM2D3yn-z8_RjHzo_PJ2UyhLg </a:t>
            </a:r>
          </a:p>
          <a:p>
            <a:pPr marL="0" indent="0">
              <a:spcAft>
                <a:spcPct val="50000"/>
              </a:spcAft>
              <a:defRPr/>
            </a:pPr>
            <a:r>
              <a:rPr lang="en-US" sz="2000" b="1" dirty="0">
                <a:effectLst/>
                <a:latin typeface="Calibri" panose="020F0502020204030204" pitchFamily="34" charset="0"/>
                <a:cs typeface="Calibri" panose="020F0502020204030204" pitchFamily="34" charset="0"/>
              </a:rPr>
              <a:t>Figure 2: </a:t>
            </a:r>
            <a:r>
              <a:rPr lang="en-US" sz="2000" dirty="0">
                <a:effectLst/>
                <a:latin typeface="Calibri" panose="020F0502020204030204" pitchFamily="34" charset="0"/>
                <a:cs typeface="Calibri" panose="020F0502020204030204" pitchFamily="34" charset="0"/>
              </a:rPr>
              <a:t>professional, C. C. medical. (2022, May). </a:t>
            </a:r>
            <a:r>
              <a:rPr lang="en-US" sz="2000" i="1" dirty="0">
                <a:effectLst/>
                <a:latin typeface="Calibri" panose="020F0502020204030204" pitchFamily="34" charset="0"/>
                <a:cs typeface="Calibri" panose="020F0502020204030204" pitchFamily="34" charset="0"/>
              </a:rPr>
              <a:t>DNA vs genes VS chromosomes: An overview</a:t>
            </a:r>
            <a:r>
              <a:rPr lang="en-US" sz="2000" dirty="0">
                <a:effectLst/>
                <a:latin typeface="Calibri" panose="020F0502020204030204" pitchFamily="34" charset="0"/>
                <a:cs typeface="Calibri" panose="020F0502020204030204" pitchFamily="34" charset="0"/>
              </a:rPr>
              <a:t>. Cleveland Clinic. https://my.clevelandclinic.org/health/body/23064-dna-genes--chromosomes </a:t>
            </a:r>
          </a:p>
          <a:p>
            <a:pPr marL="0" indent="0">
              <a:spcAft>
                <a:spcPct val="50000"/>
              </a:spcAft>
              <a:defRPr/>
            </a:pPr>
            <a:endParaRPr lang="en-US" b="1" dirty="0">
              <a:effectLst/>
            </a:endParaRPr>
          </a:p>
          <a:p>
            <a:pPr marL="0" indent="0">
              <a:spcAft>
                <a:spcPct val="50000"/>
              </a:spcAft>
              <a:defRPr/>
            </a:pPr>
            <a:endParaRPr lang="en-US" b="1" dirty="0">
              <a:effectLst/>
            </a:endParaRPr>
          </a:p>
          <a:p>
            <a:pPr marL="0" indent="0">
              <a:spcAft>
                <a:spcPct val="50000"/>
              </a:spcAft>
              <a:defRPr/>
            </a:pPr>
            <a:endParaRPr lang="en-US" b="1" dirty="0">
              <a:effectLst/>
            </a:endParaRPr>
          </a:p>
          <a:p>
            <a:pPr marL="0" indent="0">
              <a:spcAft>
                <a:spcPct val="50000"/>
              </a:spcAft>
              <a:defRPr/>
            </a:pPr>
            <a:endParaRPr lang="en-US" b="1" dirty="0">
              <a:effectLst/>
            </a:endParaRPr>
          </a:p>
          <a:p>
            <a:pPr marL="0" indent="0" eaLnBrk="1" hangingPunct="1">
              <a:spcAft>
                <a:spcPct val="50000"/>
              </a:spcAft>
              <a:defRPr/>
            </a:pPr>
            <a:endParaRPr lang="en-US" altLang="en-US" b="1" dirty="0"/>
          </a:p>
        </p:txBody>
      </p:sp>
      <p:sp>
        <p:nvSpPr>
          <p:cNvPr id="25" name="Text Box 136"/>
          <p:cNvSpPr txBox="1">
            <a:spLocks noChangeArrowheads="1"/>
          </p:cNvSpPr>
          <p:nvPr/>
        </p:nvSpPr>
        <p:spPr bwMode="auto">
          <a:xfrm>
            <a:off x="15017845" y="1514184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32184E"/>
                </a:solidFill>
                <a:latin typeface="+mn-lt"/>
              </a:rPr>
              <a:t>REFERENCES</a:t>
            </a:r>
          </a:p>
        </p:txBody>
      </p:sp>
      <p:sp>
        <p:nvSpPr>
          <p:cNvPr id="26" name="Text Box 133"/>
          <p:cNvSpPr txBox="1">
            <a:spLocks noChangeArrowheads="1"/>
          </p:cNvSpPr>
          <p:nvPr/>
        </p:nvSpPr>
        <p:spPr bwMode="auto">
          <a:xfrm>
            <a:off x="24691975" y="10385611"/>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32184E"/>
                </a:solidFill>
                <a:latin typeface="+mn-lt"/>
              </a:rPr>
              <a:t>CONCLUSIONS</a:t>
            </a:r>
          </a:p>
        </p:txBody>
      </p:sp>
      <p:sp>
        <p:nvSpPr>
          <p:cNvPr id="28" name="Text Box 127"/>
          <p:cNvSpPr txBox="1">
            <a:spLocks noChangeArrowheads="1"/>
          </p:cNvSpPr>
          <p:nvPr/>
        </p:nvSpPr>
        <p:spPr bwMode="auto">
          <a:xfrm>
            <a:off x="17409042" y="3305824"/>
            <a:ext cx="8753591" cy="5609682"/>
          </a:xfrm>
          <a:prstGeom prst="rect">
            <a:avLst/>
          </a:prstGeom>
          <a:noFill/>
          <a:ln>
            <a:noFill/>
          </a:ln>
          <a:effectLst/>
        </p:spPr>
        <p:txBody>
          <a:bodyPr lIns="228600" tIns="228600" rIns="228600" bIns="228600"/>
          <a:lstStyle/>
          <a:p>
            <a:pPr eaLnBrk="1" hangingPunct="1">
              <a:defRPr/>
            </a:pPr>
            <a:r>
              <a:rPr lang="en-US" altLang="en-US" sz="2000" dirty="0"/>
              <a:t>891 significant DMRs were identified: 511 exhibited an increase with 380 exhibiting a decrease in DNA methylation with respect to changes in E2 levels. </a:t>
            </a:r>
            <a:r>
              <a:rPr lang="en-US" altLang="en-US" sz="2000" dirty="0" err="1"/>
              <a:t>Gostat</a:t>
            </a:r>
            <a:r>
              <a:rPr lang="en-US" altLang="en-US" sz="2000" dirty="0"/>
              <a:t> analyzed many gene ontology (GO) categories near those identified DMRs. Enrichment of estrogen receptor transcription factor-binding motifs and SP-1 was identified through Motif Enrichment analysis of genomic sequences in </a:t>
            </a:r>
            <a:r>
              <a:rPr lang="en-US" sz="2000" b="0" i="0" dirty="0">
                <a:solidFill>
                  <a:srgbClr val="222222"/>
                </a:solidFill>
                <a:effectLst/>
                <a:highlight>
                  <a:srgbClr val="FFFFFF"/>
                </a:highlight>
                <a:latin typeface="-apple-system"/>
              </a:rPr>
              <a:t>estrogen receptor-β promoter methylation-correlated regions and E2 DMRs. </a:t>
            </a:r>
          </a:p>
          <a:p>
            <a:pPr eaLnBrk="1" hangingPunct="1">
              <a:defRPr/>
            </a:pPr>
            <a:endParaRPr lang="en-US" altLang="en-US" sz="2000" dirty="0">
              <a:solidFill>
                <a:srgbClr val="222222"/>
              </a:solidFill>
              <a:highlight>
                <a:srgbClr val="FFFFFF"/>
              </a:highlight>
              <a:latin typeface="-apple-system"/>
            </a:endParaRPr>
          </a:p>
          <a:p>
            <a:pPr eaLnBrk="1" hangingPunct="1">
              <a:defRPr/>
            </a:pPr>
            <a:r>
              <a:rPr lang="en-US" altLang="en-US" sz="2000" dirty="0">
                <a:solidFill>
                  <a:srgbClr val="222222"/>
                </a:solidFill>
                <a:highlight>
                  <a:srgbClr val="FFFFFF"/>
                </a:highlight>
                <a:latin typeface="-apple-system"/>
              </a:rPr>
              <a:t>Genomic locations were cross-referenced between the human and mice species E2 DMRs. This revealed 1578 human </a:t>
            </a:r>
            <a:r>
              <a:rPr lang="en-US" altLang="en-US" sz="2000" dirty="0" err="1">
                <a:solidFill>
                  <a:srgbClr val="222222"/>
                </a:solidFill>
                <a:highlight>
                  <a:srgbClr val="FFFFFF"/>
                </a:highlight>
                <a:latin typeface="-apple-system"/>
              </a:rPr>
              <a:t>CpGs</a:t>
            </a:r>
            <a:r>
              <a:rPr lang="en-US" altLang="en-US" sz="2000" dirty="0">
                <a:solidFill>
                  <a:srgbClr val="222222"/>
                </a:solidFill>
                <a:highlight>
                  <a:srgbClr val="FFFFFF"/>
                </a:highlight>
                <a:latin typeface="-apple-system"/>
              </a:rPr>
              <a:t> were located within the mouse E2 DMRs of which one specific GO category and transcription factor binding motifs were discovered. </a:t>
            </a:r>
          </a:p>
          <a:p>
            <a:pPr eaLnBrk="1" hangingPunct="1">
              <a:defRPr/>
            </a:pPr>
            <a:endParaRPr lang="en-US" altLang="en-US" sz="2000" dirty="0">
              <a:solidFill>
                <a:srgbClr val="222222"/>
              </a:solidFill>
              <a:highlight>
                <a:srgbClr val="FFFFFF"/>
              </a:highlight>
              <a:latin typeface="-apple-system"/>
            </a:endParaRPr>
          </a:p>
          <a:p>
            <a:pPr eaLnBrk="1" hangingPunct="1">
              <a:defRPr/>
            </a:pPr>
            <a:r>
              <a:rPr lang="en-US" altLang="en-US" sz="2000" dirty="0">
                <a:solidFill>
                  <a:srgbClr val="222222"/>
                </a:solidFill>
                <a:highlight>
                  <a:srgbClr val="FFFFFF"/>
                </a:highlight>
                <a:latin typeface="-apple-system"/>
              </a:rPr>
              <a:t>The mean DNA methylation difference with respect to E2 mediated DNA methylation fold change between PPD and non-PPD groups was compared. Within the 1578 overlapping loci, no correlations were identified. Data set was adjusted to 103 loci of which revealed DNA methylation rates are strongly associated with </a:t>
            </a:r>
            <a:r>
              <a:rPr lang="en-US" sz="2000" b="0" i="0" dirty="0">
                <a:solidFill>
                  <a:srgbClr val="222222"/>
                </a:solidFill>
                <a:effectLst/>
                <a:highlight>
                  <a:srgbClr val="FFFFFF"/>
                </a:highlight>
                <a:latin typeface="-apple-system"/>
              </a:rPr>
              <a:t>localization to syntenic regions of E2-mediated epigenetic reprogramming. It can be concluded enhanced sensitivity to E2 mediated epigenetic reprogramming shares close correlations with risk for PPD. </a:t>
            </a:r>
          </a:p>
          <a:p>
            <a:pPr eaLnBrk="1" hangingPunct="1">
              <a:defRPr/>
            </a:pPr>
            <a:endParaRPr lang="en-US" altLang="en-US" sz="2000" dirty="0">
              <a:solidFill>
                <a:srgbClr val="222222"/>
              </a:solidFill>
              <a:highlight>
                <a:srgbClr val="FFFFFF"/>
              </a:highlight>
              <a:latin typeface="-apple-system"/>
            </a:endParaRPr>
          </a:p>
          <a:p>
            <a:pPr eaLnBrk="1" hangingPunct="1">
              <a:defRPr/>
            </a:pPr>
            <a:r>
              <a:rPr lang="en-US" altLang="en-US" sz="2000" dirty="0">
                <a:solidFill>
                  <a:srgbClr val="222222"/>
                </a:solidFill>
                <a:highlight>
                  <a:srgbClr val="FFFFFF"/>
                </a:highlight>
                <a:latin typeface="-apple-system"/>
              </a:rPr>
              <a:t>DNA methylation biomarkers </a:t>
            </a:r>
            <a:r>
              <a:rPr lang="en-US" altLang="en-US" sz="2000" i="1" dirty="0">
                <a:solidFill>
                  <a:srgbClr val="222222"/>
                </a:solidFill>
                <a:highlight>
                  <a:srgbClr val="FFFFFF"/>
                </a:highlight>
                <a:latin typeface="-apple-system"/>
              </a:rPr>
              <a:t>HP1BP3 </a:t>
            </a:r>
            <a:r>
              <a:rPr lang="en-US" altLang="en-US" sz="2000" dirty="0">
                <a:solidFill>
                  <a:srgbClr val="222222"/>
                </a:solidFill>
                <a:highlight>
                  <a:srgbClr val="FFFFFF"/>
                </a:highlight>
                <a:latin typeface="-apple-system"/>
              </a:rPr>
              <a:t>and </a:t>
            </a:r>
            <a:r>
              <a:rPr lang="en-US" altLang="en-US" sz="2000" i="1" dirty="0">
                <a:solidFill>
                  <a:srgbClr val="222222"/>
                </a:solidFill>
                <a:highlight>
                  <a:srgbClr val="FFFFFF"/>
                </a:highlight>
                <a:latin typeface="-apple-system"/>
              </a:rPr>
              <a:t>TTC9B </a:t>
            </a:r>
            <a:r>
              <a:rPr lang="en-US" altLang="en-US" sz="2000" dirty="0">
                <a:solidFill>
                  <a:srgbClr val="222222"/>
                </a:solidFill>
                <a:highlight>
                  <a:srgbClr val="FFFFFF"/>
                </a:highlight>
                <a:latin typeface="-apple-system"/>
              </a:rPr>
              <a:t>were discovered through an algorithm created by the researchers. Sodium bisulfite pyrosequencing was used to validate microarray findings within the human samples at CpG dinucleotides located within the region localized upstream on the DNA strand of </a:t>
            </a:r>
            <a:r>
              <a:rPr lang="en-US" altLang="en-US" sz="2000" i="1" dirty="0">
                <a:solidFill>
                  <a:srgbClr val="222222"/>
                </a:solidFill>
                <a:highlight>
                  <a:srgbClr val="FFFFFF"/>
                </a:highlight>
                <a:latin typeface="-apple-system"/>
              </a:rPr>
              <a:t>TTC9B </a:t>
            </a:r>
            <a:r>
              <a:rPr lang="en-US" altLang="en-US" sz="2000" dirty="0">
                <a:solidFill>
                  <a:srgbClr val="222222"/>
                </a:solidFill>
                <a:highlight>
                  <a:srgbClr val="FFFFFF"/>
                </a:highlight>
                <a:latin typeface="-apple-system"/>
              </a:rPr>
              <a:t>and </a:t>
            </a:r>
            <a:r>
              <a:rPr lang="en-US" altLang="en-US" sz="2000" i="1" dirty="0">
                <a:solidFill>
                  <a:srgbClr val="222222"/>
                </a:solidFill>
                <a:highlight>
                  <a:srgbClr val="FFFFFF"/>
                </a:highlight>
                <a:latin typeface="-apple-system"/>
              </a:rPr>
              <a:t>HP1BP3.</a:t>
            </a:r>
            <a:r>
              <a:rPr lang="en-US" altLang="en-US" sz="2000" dirty="0">
                <a:solidFill>
                  <a:srgbClr val="222222"/>
                </a:solidFill>
                <a:highlight>
                  <a:srgbClr val="FFFFFF"/>
                </a:highlight>
                <a:latin typeface="-apple-system"/>
              </a:rPr>
              <a:t> DNA methylation proved to be strongly associated with both genes with an 88% confidence.</a:t>
            </a:r>
          </a:p>
          <a:p>
            <a:pPr eaLnBrk="1" hangingPunct="1">
              <a:defRPr/>
            </a:pPr>
            <a:endParaRPr lang="en-US" altLang="en-US" sz="2000" dirty="0">
              <a:solidFill>
                <a:srgbClr val="222222"/>
              </a:solidFill>
              <a:highlight>
                <a:srgbClr val="FFFFFF"/>
              </a:highlight>
              <a:latin typeface="-apple-system"/>
            </a:endParaRPr>
          </a:p>
          <a:p>
            <a:pPr eaLnBrk="1" hangingPunct="1">
              <a:defRPr/>
            </a:pPr>
            <a:r>
              <a:rPr lang="en-US" altLang="en-US" sz="2000" dirty="0">
                <a:solidFill>
                  <a:srgbClr val="222222"/>
                </a:solidFill>
                <a:highlight>
                  <a:srgbClr val="FFFFFF"/>
                </a:highlight>
                <a:latin typeface="-apple-system"/>
              </a:rPr>
              <a:t>Various percentages of differing cell types was also considered including </a:t>
            </a:r>
            <a:r>
              <a:rPr lang="fr-FR" sz="2000" b="0" i="0" dirty="0">
                <a:solidFill>
                  <a:srgbClr val="222222"/>
                </a:solidFill>
                <a:effectLst/>
                <a:highlight>
                  <a:srgbClr val="FFFFFF"/>
                </a:highlight>
                <a:latin typeface="-apple-system"/>
              </a:rPr>
              <a:t>CD8 T </a:t>
            </a:r>
            <a:r>
              <a:rPr lang="fr-FR" sz="2000" b="0" i="0" dirty="0" err="1">
                <a:solidFill>
                  <a:srgbClr val="222222"/>
                </a:solidFill>
                <a:effectLst/>
                <a:highlight>
                  <a:srgbClr val="FFFFFF"/>
                </a:highlight>
                <a:latin typeface="-apple-system"/>
              </a:rPr>
              <a:t>cells</a:t>
            </a:r>
            <a:r>
              <a:rPr lang="fr-FR" sz="2000" b="0" i="0" dirty="0">
                <a:solidFill>
                  <a:srgbClr val="222222"/>
                </a:solidFill>
                <a:effectLst/>
                <a:highlight>
                  <a:srgbClr val="FFFFFF"/>
                </a:highlight>
                <a:latin typeface="-apple-system"/>
              </a:rPr>
              <a:t>, CD4 T </a:t>
            </a:r>
            <a:r>
              <a:rPr lang="fr-FR" sz="2000" b="0" i="0" dirty="0" err="1">
                <a:solidFill>
                  <a:srgbClr val="222222"/>
                </a:solidFill>
                <a:effectLst/>
                <a:highlight>
                  <a:srgbClr val="FFFFFF"/>
                </a:highlight>
                <a:latin typeface="-apple-system"/>
              </a:rPr>
              <a:t>cells</a:t>
            </a:r>
            <a:r>
              <a:rPr lang="fr-FR" sz="2000" b="0" i="0" dirty="0">
                <a:solidFill>
                  <a:srgbClr val="222222"/>
                </a:solidFill>
                <a:effectLst/>
                <a:highlight>
                  <a:srgbClr val="FFFFFF"/>
                </a:highlight>
                <a:latin typeface="-apple-system"/>
              </a:rPr>
              <a:t>, B </a:t>
            </a:r>
            <a:r>
              <a:rPr lang="fr-FR" sz="2000" b="0" i="0" dirty="0" err="1">
                <a:solidFill>
                  <a:srgbClr val="222222"/>
                </a:solidFill>
                <a:effectLst/>
                <a:highlight>
                  <a:srgbClr val="FFFFFF"/>
                </a:highlight>
                <a:latin typeface="-apple-system"/>
              </a:rPr>
              <a:t>cells</a:t>
            </a:r>
            <a:r>
              <a:rPr lang="fr-FR" sz="2000" b="0" i="0" dirty="0">
                <a:solidFill>
                  <a:srgbClr val="222222"/>
                </a:solidFill>
                <a:effectLst/>
                <a:highlight>
                  <a:srgbClr val="FFFFFF"/>
                </a:highlight>
                <a:latin typeface="-apple-system"/>
              </a:rPr>
              <a:t> and monocytes. </a:t>
            </a:r>
            <a:r>
              <a:rPr lang="fr-FR" sz="2000" dirty="0">
                <a:solidFill>
                  <a:srgbClr val="222222"/>
                </a:solidFill>
                <a:highlight>
                  <a:srgbClr val="FFFFFF"/>
                </a:highlight>
                <a:latin typeface="-apple-system"/>
              </a:rPr>
              <a:t>The </a:t>
            </a:r>
            <a:r>
              <a:rPr lang="fr-FR" sz="2000" dirty="0" err="1">
                <a:solidFill>
                  <a:srgbClr val="222222"/>
                </a:solidFill>
                <a:highlight>
                  <a:srgbClr val="FFFFFF"/>
                </a:highlight>
                <a:latin typeface="-apple-system"/>
              </a:rPr>
              <a:t>study</a:t>
            </a:r>
            <a:r>
              <a:rPr lang="fr-FR" sz="2000" dirty="0">
                <a:solidFill>
                  <a:srgbClr val="222222"/>
                </a:solidFill>
                <a:highlight>
                  <a:srgbClr val="FFFFFF"/>
                </a:highlight>
                <a:latin typeface="-apple-system"/>
              </a:rPr>
              <a:t> revealed </a:t>
            </a:r>
            <a:r>
              <a:rPr lang="fr-FR" sz="2000" dirty="0" err="1">
                <a:solidFill>
                  <a:srgbClr val="222222"/>
                </a:solidFill>
                <a:highlight>
                  <a:srgbClr val="FFFFFF"/>
                </a:highlight>
                <a:latin typeface="-apple-system"/>
              </a:rPr>
              <a:t>that</a:t>
            </a:r>
            <a:r>
              <a:rPr lang="fr-FR" sz="2000" dirty="0">
                <a:solidFill>
                  <a:srgbClr val="222222"/>
                </a:solidFill>
                <a:highlight>
                  <a:srgbClr val="FFFFFF"/>
                </a:highlight>
                <a:latin typeface="-apple-system"/>
              </a:rPr>
              <a:t> greater variance in differing </a:t>
            </a:r>
            <a:r>
              <a:rPr lang="fr-FR" sz="2000" dirty="0" err="1">
                <a:solidFill>
                  <a:srgbClr val="222222"/>
                </a:solidFill>
                <a:highlight>
                  <a:srgbClr val="FFFFFF"/>
                </a:highlight>
                <a:latin typeface="-apple-system"/>
              </a:rPr>
              <a:t>cell</a:t>
            </a:r>
            <a:r>
              <a:rPr lang="fr-FR" sz="2000" dirty="0">
                <a:solidFill>
                  <a:srgbClr val="222222"/>
                </a:solidFill>
                <a:highlight>
                  <a:srgbClr val="FFFFFF"/>
                </a:highlight>
                <a:latin typeface="-apple-system"/>
              </a:rPr>
              <a:t> types </a:t>
            </a:r>
            <a:r>
              <a:rPr lang="fr-FR" sz="2000" dirty="0" err="1">
                <a:solidFill>
                  <a:srgbClr val="222222"/>
                </a:solidFill>
                <a:highlight>
                  <a:srgbClr val="FFFFFF"/>
                </a:highlight>
                <a:latin typeface="-apple-system"/>
              </a:rPr>
              <a:t>was</a:t>
            </a:r>
            <a:r>
              <a:rPr lang="fr-FR" sz="2000" dirty="0">
                <a:solidFill>
                  <a:srgbClr val="222222"/>
                </a:solidFill>
                <a:highlight>
                  <a:srgbClr val="FFFFFF"/>
                </a:highlight>
                <a:latin typeface="-apple-system"/>
              </a:rPr>
              <a:t> prevalent </a:t>
            </a:r>
            <a:r>
              <a:rPr lang="fr-FR" sz="2000" dirty="0" err="1">
                <a:solidFill>
                  <a:srgbClr val="222222"/>
                </a:solidFill>
                <a:highlight>
                  <a:srgbClr val="FFFFFF"/>
                </a:highlight>
                <a:latin typeface="-apple-system"/>
              </a:rPr>
              <a:t>within</a:t>
            </a:r>
            <a:r>
              <a:rPr lang="fr-FR" sz="2000" dirty="0">
                <a:solidFill>
                  <a:srgbClr val="222222"/>
                </a:solidFill>
                <a:highlight>
                  <a:srgbClr val="FFFFFF"/>
                </a:highlight>
                <a:latin typeface="-apple-system"/>
              </a:rPr>
              <a:t> the groups </a:t>
            </a:r>
            <a:r>
              <a:rPr lang="fr-FR" sz="2000" dirty="0" err="1">
                <a:solidFill>
                  <a:srgbClr val="222222"/>
                </a:solidFill>
                <a:highlight>
                  <a:srgbClr val="FFFFFF"/>
                </a:highlight>
                <a:latin typeface="-apple-system"/>
              </a:rPr>
              <a:t>without</a:t>
            </a:r>
            <a:r>
              <a:rPr lang="fr-FR" sz="2000" dirty="0">
                <a:solidFill>
                  <a:srgbClr val="222222"/>
                </a:solidFill>
                <a:highlight>
                  <a:srgbClr val="FFFFFF"/>
                </a:highlight>
                <a:latin typeface="-apple-system"/>
              </a:rPr>
              <a:t> </a:t>
            </a:r>
            <a:r>
              <a:rPr lang="fr-FR" sz="2000" dirty="0" err="1">
                <a:solidFill>
                  <a:srgbClr val="222222"/>
                </a:solidFill>
                <a:highlight>
                  <a:srgbClr val="FFFFFF"/>
                </a:highlight>
                <a:latin typeface="-apple-system"/>
              </a:rPr>
              <a:t>depression</a:t>
            </a:r>
            <a:r>
              <a:rPr lang="fr-FR" sz="2000" dirty="0">
                <a:solidFill>
                  <a:srgbClr val="222222"/>
                </a:solidFill>
                <a:highlight>
                  <a:srgbClr val="FFFFFF"/>
                </a:highlight>
                <a:latin typeface="-apple-system"/>
              </a:rPr>
              <a:t>. </a:t>
            </a:r>
            <a:endParaRPr lang="en-US" altLang="en-US" sz="2000" dirty="0"/>
          </a:p>
          <a:p>
            <a:pPr eaLnBrk="1" hangingPunct="1">
              <a:defRPr/>
            </a:pPr>
            <a:endParaRPr lang="en-US" altLang="en-US" dirty="0"/>
          </a:p>
        </p:txBody>
      </p:sp>
      <p:sp>
        <p:nvSpPr>
          <p:cNvPr id="29" name="Text Box 131"/>
          <p:cNvSpPr txBox="1">
            <a:spLocks noChangeArrowheads="1"/>
          </p:cNvSpPr>
          <p:nvPr/>
        </p:nvSpPr>
        <p:spPr bwMode="auto">
          <a:xfrm>
            <a:off x="17326450" y="2640796"/>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200">
                <a:solidFill>
                  <a:schemeClr val="tx1"/>
                </a:solidFill>
                <a:latin typeface="Arial" panose="020B0604020202020204" pitchFamily="34" charset="0"/>
              </a:defRPr>
            </a:lvl1pPr>
            <a:lvl2pPr marL="742950" indent="-285750" defTabSz="4389438">
              <a:defRPr sz="2200">
                <a:solidFill>
                  <a:schemeClr val="tx1"/>
                </a:solidFill>
                <a:latin typeface="Arial" panose="020B0604020202020204" pitchFamily="34" charset="0"/>
              </a:defRPr>
            </a:lvl2pPr>
            <a:lvl3pPr marL="1143000" indent="-228600" defTabSz="4389438">
              <a:defRPr sz="2200">
                <a:solidFill>
                  <a:schemeClr val="tx1"/>
                </a:solidFill>
                <a:latin typeface="Arial" panose="020B0604020202020204" pitchFamily="34" charset="0"/>
              </a:defRPr>
            </a:lvl3pPr>
            <a:lvl4pPr marL="1600200" indent="-228600" defTabSz="4389438">
              <a:defRPr sz="2200">
                <a:solidFill>
                  <a:schemeClr val="tx1"/>
                </a:solidFill>
                <a:latin typeface="Arial" panose="020B0604020202020204" pitchFamily="34" charset="0"/>
              </a:defRPr>
            </a:lvl4pPr>
            <a:lvl5pPr marL="2057400" indent="-228600" defTabSz="4389438">
              <a:defRPr sz="22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r>
              <a:rPr lang="en-US" altLang="en-US" sz="3700" b="1" dirty="0">
                <a:solidFill>
                  <a:srgbClr val="32184E"/>
                </a:solidFill>
                <a:latin typeface="+mn-lt"/>
              </a:rPr>
              <a:t>RESULTS AND DISCUSSION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397" y="591705"/>
            <a:ext cx="6408736" cy="1845184"/>
          </a:xfrm>
          <a:prstGeom prst="rect">
            <a:avLst/>
          </a:prstGeom>
        </p:spPr>
      </p:pic>
      <p:pic>
        <p:nvPicPr>
          <p:cNvPr id="4" name="Picture 3">
            <a:extLst>
              <a:ext uri="{FF2B5EF4-FFF2-40B4-BE49-F238E27FC236}">
                <a16:creationId xmlns:a16="http://schemas.microsoft.com/office/drawing/2014/main" id="{FE493AD1-7A35-184A-8FFE-8D8FAB95E416}"/>
              </a:ext>
            </a:extLst>
          </p:cNvPr>
          <p:cNvPicPr>
            <a:picLocks noChangeAspect="1"/>
          </p:cNvPicPr>
          <p:nvPr/>
        </p:nvPicPr>
        <p:blipFill>
          <a:blip r:embed="rId3"/>
          <a:stretch>
            <a:fillRect/>
          </a:stretch>
        </p:blipFill>
        <p:spPr>
          <a:xfrm>
            <a:off x="806858" y="15647627"/>
            <a:ext cx="7994410" cy="5738677"/>
          </a:xfrm>
          <a:prstGeom prst="rect">
            <a:avLst/>
          </a:prstGeom>
        </p:spPr>
      </p:pic>
      <p:sp>
        <p:nvSpPr>
          <p:cNvPr id="5" name="TextBox 4">
            <a:extLst>
              <a:ext uri="{FF2B5EF4-FFF2-40B4-BE49-F238E27FC236}">
                <a16:creationId xmlns:a16="http://schemas.microsoft.com/office/drawing/2014/main" id="{84F10D7B-4744-FC5F-00FF-5A950422FADA}"/>
              </a:ext>
            </a:extLst>
          </p:cNvPr>
          <p:cNvSpPr txBox="1"/>
          <p:nvPr/>
        </p:nvSpPr>
        <p:spPr>
          <a:xfrm>
            <a:off x="971178" y="14939741"/>
            <a:ext cx="7665770" cy="707886"/>
          </a:xfrm>
          <a:prstGeom prst="rect">
            <a:avLst/>
          </a:prstGeom>
          <a:noFill/>
        </p:spPr>
        <p:txBody>
          <a:bodyPr wrap="square" rtlCol="0">
            <a:spAutoFit/>
          </a:bodyPr>
          <a:lstStyle/>
          <a:p>
            <a:r>
              <a:rPr lang="en-US" sz="2000" b="1" dirty="0"/>
              <a:t>Figure 1: </a:t>
            </a:r>
            <a:r>
              <a:rPr lang="en-US" sz="2000" dirty="0"/>
              <a:t>Hormone fluctuation levels of Estradiol (E2), Progesterone (P4), and Corticosterone (CORT) during the gestational periods of a rat.</a:t>
            </a:r>
          </a:p>
        </p:txBody>
      </p:sp>
      <p:pic>
        <p:nvPicPr>
          <p:cNvPr id="8" name="Picture 7">
            <a:extLst>
              <a:ext uri="{FF2B5EF4-FFF2-40B4-BE49-F238E27FC236}">
                <a16:creationId xmlns:a16="http://schemas.microsoft.com/office/drawing/2014/main" id="{848680C9-5F82-7FBF-D6E1-940C7B9693AB}"/>
              </a:ext>
            </a:extLst>
          </p:cNvPr>
          <p:cNvPicPr>
            <a:picLocks noChangeAspect="1"/>
          </p:cNvPicPr>
          <p:nvPr/>
        </p:nvPicPr>
        <p:blipFill rotWithShape="1">
          <a:blip r:embed="rId4"/>
          <a:srcRect t="15790" b="-1"/>
          <a:stretch/>
        </p:blipFill>
        <p:spPr>
          <a:xfrm>
            <a:off x="9089345" y="6671658"/>
            <a:ext cx="8119436" cy="2626554"/>
          </a:xfrm>
          <a:prstGeom prst="rect">
            <a:avLst/>
          </a:prstGeom>
        </p:spPr>
      </p:pic>
      <p:sp>
        <p:nvSpPr>
          <p:cNvPr id="9" name="TextBox 8">
            <a:extLst>
              <a:ext uri="{FF2B5EF4-FFF2-40B4-BE49-F238E27FC236}">
                <a16:creationId xmlns:a16="http://schemas.microsoft.com/office/drawing/2014/main" id="{E36C25F1-64F6-0FEF-C1C1-F0CFF28BDEAA}"/>
              </a:ext>
            </a:extLst>
          </p:cNvPr>
          <p:cNvSpPr txBox="1"/>
          <p:nvPr/>
        </p:nvSpPr>
        <p:spPr>
          <a:xfrm>
            <a:off x="9148764" y="5159423"/>
            <a:ext cx="8028208" cy="1323439"/>
          </a:xfrm>
          <a:prstGeom prst="rect">
            <a:avLst/>
          </a:prstGeom>
          <a:noFill/>
        </p:spPr>
        <p:txBody>
          <a:bodyPr wrap="square" rtlCol="0">
            <a:spAutoFit/>
          </a:bodyPr>
          <a:lstStyle/>
          <a:p>
            <a:r>
              <a:rPr lang="en-US" sz="2000" b="1" dirty="0"/>
              <a:t>Table 1: </a:t>
            </a:r>
            <a:r>
              <a:rPr lang="en-US" sz="2000" dirty="0"/>
              <a:t>Clinical sample collection data consisting of the 54 women considered in the analysis of the results displaying the trimester at which the blood samples were taken. 19 of which displayed depression symptoms with the remainder 35 diagnosed as euthymic women (bipolar disorder). </a:t>
            </a:r>
            <a:endParaRPr lang="en-US" sz="2000" b="1" dirty="0"/>
          </a:p>
        </p:txBody>
      </p:sp>
      <p:sp>
        <p:nvSpPr>
          <p:cNvPr id="13" name="TextBox 12">
            <a:extLst>
              <a:ext uri="{FF2B5EF4-FFF2-40B4-BE49-F238E27FC236}">
                <a16:creationId xmlns:a16="http://schemas.microsoft.com/office/drawing/2014/main" id="{E4783DFB-DFEE-3B0D-1767-A5BF20BCC3F4}"/>
              </a:ext>
            </a:extLst>
          </p:cNvPr>
          <p:cNvSpPr txBox="1"/>
          <p:nvPr/>
        </p:nvSpPr>
        <p:spPr>
          <a:xfrm>
            <a:off x="9188556" y="9569400"/>
            <a:ext cx="7921013" cy="5324535"/>
          </a:xfrm>
          <a:prstGeom prst="rect">
            <a:avLst/>
          </a:prstGeom>
          <a:noFill/>
        </p:spPr>
        <p:txBody>
          <a:bodyPr wrap="square" rtlCol="0">
            <a:spAutoFit/>
          </a:bodyPr>
          <a:lstStyle/>
          <a:p>
            <a:r>
              <a:rPr lang="en-US" sz="2000" dirty="0"/>
              <a:t>Blood samples were taken from human specimens while hippocampal tissue from C57BL/6J mice was analyzed to compare the two. Notably, the mice were ovariectomized at 8 weeks of age. Within the surgical procedure, the mice were implanted with a silastic capsule containing 5mm of dry packed 17</a:t>
            </a:r>
            <a:r>
              <a:rPr lang="el-GR" sz="2000" dirty="0"/>
              <a:t>β</a:t>
            </a:r>
            <a:r>
              <a:rPr lang="en-US" sz="2000" dirty="0"/>
              <a:t>-E2. </a:t>
            </a:r>
          </a:p>
          <a:p>
            <a:endParaRPr lang="en-US" sz="2000" dirty="0"/>
          </a:p>
          <a:p>
            <a:r>
              <a:rPr lang="en-US" sz="2000" dirty="0"/>
              <a:t>The mice endured Affymetrix DNA methylation profiling using </a:t>
            </a:r>
            <a:r>
              <a:rPr lang="en-US" sz="2000" i="1" dirty="0" err="1"/>
              <a:t>Hpa</a:t>
            </a:r>
            <a:r>
              <a:rPr lang="en-US" sz="2000" dirty="0" err="1"/>
              <a:t>ll</a:t>
            </a:r>
            <a:r>
              <a:rPr lang="en-US" sz="2000" dirty="0"/>
              <a:t> and H</a:t>
            </a:r>
            <a:r>
              <a:rPr lang="en-US" sz="2000" i="1" dirty="0"/>
              <a:t>in</a:t>
            </a:r>
            <a:r>
              <a:rPr lang="en-US" sz="2000" dirty="0"/>
              <a:t>P1I enzymes. Unmethylated segments of DNA were hybridized to Affymetrix </a:t>
            </a:r>
            <a:r>
              <a:rPr lang="en-US" sz="2000" dirty="0" err="1"/>
              <a:t>GeneChip</a:t>
            </a:r>
            <a:r>
              <a:rPr lang="en-US" sz="2000" dirty="0"/>
              <a:t> Mouse Tiling Promoter 1.0R Arrays in which differentially methylated regions (DMRs) were identified. On the other hand, human specimens endured Illumina DNA Methylation Profiling in which methylation values were calculated in differing regions within the DNA sample. </a:t>
            </a:r>
          </a:p>
          <a:p>
            <a:endParaRPr lang="en-US" sz="2000" dirty="0"/>
          </a:p>
          <a:p>
            <a:r>
              <a:rPr lang="en-US" sz="2000" dirty="0"/>
              <a:t>The loci of 473 DNA methylation proxies was input to be quantified using the HM450 arrays. Sodium bisulfite pyrosequencing was utilized to implement differential DNA strands upon subsequent sequencing. </a:t>
            </a:r>
          </a:p>
        </p:txBody>
      </p:sp>
      <p:pic>
        <p:nvPicPr>
          <p:cNvPr id="1028" name="Picture 4" descr="DNA is in every cell in your body. Chromosomes are found carrying your DNA in the nucleus of your cells.">
            <a:extLst>
              <a:ext uri="{FF2B5EF4-FFF2-40B4-BE49-F238E27FC236}">
                <a16:creationId xmlns:a16="http://schemas.microsoft.com/office/drawing/2014/main" id="{9292F745-06DA-686E-49FC-4C0E3CC18E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48590" y="1933753"/>
            <a:ext cx="5048078" cy="8480771"/>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6A3E8-652F-5EB3-7C3F-18B9DBF50D26}"/>
              </a:ext>
            </a:extLst>
          </p:cNvPr>
          <p:cNvSpPr txBox="1"/>
          <p:nvPr/>
        </p:nvSpPr>
        <p:spPr>
          <a:xfrm>
            <a:off x="26448590" y="1362554"/>
            <a:ext cx="5479281" cy="707886"/>
          </a:xfrm>
          <a:prstGeom prst="rect">
            <a:avLst/>
          </a:prstGeom>
          <a:noFill/>
        </p:spPr>
        <p:txBody>
          <a:bodyPr wrap="square" rtlCol="0">
            <a:spAutoFit/>
          </a:bodyPr>
          <a:lstStyle/>
          <a:p>
            <a:r>
              <a:rPr lang="en-US" sz="2000" b="1" dirty="0"/>
              <a:t>Figure 2: </a:t>
            </a:r>
            <a:r>
              <a:rPr lang="en-US" sz="2000" dirty="0"/>
              <a:t>DNA, genes, and chromosomes visual breakdown.</a:t>
            </a:r>
            <a:endParaRPr lang="en-US" sz="2000" b="1" dirty="0"/>
          </a:p>
        </p:txBody>
      </p:sp>
    </p:spTree>
    <p:extLst>
      <p:ext uri="{BB962C8B-B14F-4D97-AF65-F5344CB8AC3E}">
        <p14:creationId xmlns:p14="http://schemas.microsoft.com/office/powerpoint/2010/main" val="32041700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871B301257C06419CF1F2BC754C19C0" ma:contentTypeVersion="9" ma:contentTypeDescription="Create a new document." ma:contentTypeScope="" ma:versionID="9243762ec26bcc001ebcef86ca5c37b2">
  <xsd:schema xmlns:xsd="http://www.w3.org/2001/XMLSchema" xmlns:xs="http://www.w3.org/2001/XMLSchema" xmlns:p="http://schemas.microsoft.com/office/2006/metadata/properties" xmlns:ns3="a56aaf56-0d15-4eea-a94c-9a429e557b8c" xmlns:ns4="34373f09-0a74-4430-ac7e-3a5317045800" targetNamespace="http://schemas.microsoft.com/office/2006/metadata/properties" ma:root="true" ma:fieldsID="e01e884d42a6ce954236ca54b787b7ef" ns3:_="" ns4:_="">
    <xsd:import namespace="a56aaf56-0d15-4eea-a94c-9a429e557b8c"/>
    <xsd:import namespace="34373f09-0a74-4430-ac7e-3a5317045800"/>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_activity" minOccurs="0"/>
                <xsd:element ref="ns4:SharedWithUsers" minOccurs="0"/>
                <xsd:element ref="ns4:SharedWithDetails" minOccurs="0"/>
                <xsd:element ref="ns4:SharingHintHash" minOccurs="0"/>
                <xsd:element ref="ns3:MediaServiceObjectDetectorVersion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aaf56-0d15-4eea-a94c-9a429e557b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_activity" ma:index="11" nillable="true" ma:displayName="_activity" ma:hidden="true" ma:internalName="_activity">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373f09-0a74-4430-ac7e-3a531704580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56aaf56-0d15-4eea-a94c-9a429e557b8c" xsi:nil="true"/>
  </documentManagement>
</p:properties>
</file>

<file path=customXml/itemProps1.xml><?xml version="1.0" encoding="utf-8"?>
<ds:datastoreItem xmlns:ds="http://schemas.openxmlformats.org/officeDocument/2006/customXml" ds:itemID="{1DB695E5-593E-4100-A985-E455D0D56889}">
  <ds:schemaRefs>
    <ds:schemaRef ds:uri="http://schemas.microsoft.com/sharepoint/v3/contenttype/forms"/>
  </ds:schemaRefs>
</ds:datastoreItem>
</file>

<file path=customXml/itemProps2.xml><?xml version="1.0" encoding="utf-8"?>
<ds:datastoreItem xmlns:ds="http://schemas.openxmlformats.org/officeDocument/2006/customXml" ds:itemID="{FAAA0489-E1B8-4FDA-95EE-6B62129C5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6aaf56-0d15-4eea-a94c-9a429e557b8c"/>
    <ds:schemaRef ds:uri="34373f09-0a74-4430-ac7e-3a53170458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6E52AE-87AD-4E51-A9FC-55F160AEB904}">
  <ds:schemaRefs>
    <ds:schemaRef ds:uri="http://schemas.microsoft.com/office/2006/documentManagement/types"/>
    <ds:schemaRef ds:uri="http://www.w3.org/XML/1998/namespace"/>
    <ds:schemaRef ds:uri="http://purl.org/dc/terms/"/>
    <ds:schemaRef ds:uri="a56aaf56-0d15-4eea-a94c-9a429e557b8c"/>
    <ds:schemaRef ds:uri="http://purl.org/dc/dcmitype/"/>
    <ds:schemaRef ds:uri="http://schemas.microsoft.com/office/infopath/2007/PartnerControls"/>
    <ds:schemaRef ds:uri="http://schemas.openxmlformats.org/package/2006/metadata/core-properties"/>
    <ds:schemaRef ds:uri="34373f09-0a74-4430-ac7e-3a5317045800"/>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1929</TotalTime>
  <Words>1646</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vt:lpstr>
      <vt:lpstr>Arial</vt:lpstr>
      <vt:lpstr>Calibri</vt:lpstr>
      <vt:lpstr>Calibri Light</vt:lpstr>
      <vt:lpstr>Century Schoolbook</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wheela</dc:creator>
  <cp:lastModifiedBy>Sarah Newell</cp:lastModifiedBy>
  <cp:revision>24</cp:revision>
  <dcterms:created xsi:type="dcterms:W3CDTF">2020-04-10T23:08:15Z</dcterms:created>
  <dcterms:modified xsi:type="dcterms:W3CDTF">2024-05-20T16:40:23Z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0x010100A871B301257C06419CF1F2BC754C19C0</vt:lpwstr>
  </property>
</Properties>
</file>