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62" r:id="rId1"/>
  </p:sldMasterIdLst>
  <p:notesMasterIdLst>
    <p:notesMasterId r:id="rId21"/>
  </p:notesMasterIdLst>
  <p:handoutMasterIdLst>
    <p:handoutMasterId r:id="rId22"/>
  </p:handoutMasterIdLst>
  <p:sldIdLst>
    <p:sldId id="677" r:id="rId2"/>
    <p:sldId id="687" r:id="rId3"/>
    <p:sldId id="698" r:id="rId4"/>
    <p:sldId id="699" r:id="rId5"/>
    <p:sldId id="701" r:id="rId6"/>
    <p:sldId id="696" r:id="rId7"/>
    <p:sldId id="702" r:id="rId8"/>
    <p:sldId id="711" r:id="rId9"/>
    <p:sldId id="712" r:id="rId10"/>
    <p:sldId id="714" r:id="rId11"/>
    <p:sldId id="697" r:id="rId12"/>
    <p:sldId id="708" r:id="rId13"/>
    <p:sldId id="706" r:id="rId14"/>
    <p:sldId id="707" r:id="rId15"/>
    <p:sldId id="709" r:id="rId16"/>
    <p:sldId id="710" r:id="rId17"/>
    <p:sldId id="705" r:id="rId18"/>
    <p:sldId id="713" r:id="rId19"/>
    <p:sldId id="659" r:id="rId20"/>
  </p:sldIdLst>
  <p:sldSz cx="10080625" cy="7559675"/>
  <p:notesSz cx="6985000" cy="9283700"/>
  <p:defaultTextStyle>
    <a:defPPr>
      <a:defRPr lang="en-GB"/>
    </a:defPPr>
    <a:lvl1pPr algn="l" defTabSz="457058"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1pPr>
    <a:lvl2pPr marL="742719" indent="-285662" algn="l" defTabSz="457058"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2pPr>
    <a:lvl3pPr marL="1142643" indent="-228529" algn="l" defTabSz="457058"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3pPr>
    <a:lvl4pPr marL="1599702" indent="-228529" algn="l" defTabSz="457058"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4pPr>
    <a:lvl5pPr marL="2056760" indent="-228529" algn="l" defTabSz="457058"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5pPr>
    <a:lvl6pPr marL="2285289" algn="l" defTabSz="914115" rtl="0" eaLnBrk="1" latinLnBrk="0" hangingPunct="1">
      <a:defRPr kern="1200">
        <a:solidFill>
          <a:schemeClr val="tx1"/>
        </a:solidFill>
        <a:latin typeface="Arial" charset="0"/>
        <a:ea typeface="+mn-ea"/>
        <a:cs typeface="+mn-cs"/>
      </a:defRPr>
    </a:lvl6pPr>
    <a:lvl7pPr marL="2742347" algn="l" defTabSz="914115" rtl="0" eaLnBrk="1" latinLnBrk="0" hangingPunct="1">
      <a:defRPr kern="1200">
        <a:solidFill>
          <a:schemeClr val="tx1"/>
        </a:solidFill>
        <a:latin typeface="Arial" charset="0"/>
        <a:ea typeface="+mn-ea"/>
        <a:cs typeface="+mn-cs"/>
      </a:defRPr>
    </a:lvl7pPr>
    <a:lvl8pPr marL="3199405" algn="l" defTabSz="914115" rtl="0" eaLnBrk="1" latinLnBrk="0" hangingPunct="1">
      <a:defRPr kern="1200">
        <a:solidFill>
          <a:schemeClr val="tx1"/>
        </a:solidFill>
        <a:latin typeface="Arial" charset="0"/>
        <a:ea typeface="+mn-ea"/>
        <a:cs typeface="+mn-cs"/>
      </a:defRPr>
    </a:lvl8pPr>
    <a:lvl9pPr marL="3656462" algn="l" defTabSz="914115"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657">
          <p15:clr>
            <a:srgbClr val="A4A3A4"/>
          </p15:clr>
        </p15:guide>
        <p15:guide id="2" pos="19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4" autoAdjust="0"/>
    <p:restoredTop sz="86464" autoAdjust="0"/>
  </p:normalViewPr>
  <p:slideViewPr>
    <p:cSldViewPr>
      <p:cViewPr varScale="1">
        <p:scale>
          <a:sx n="60" d="100"/>
          <a:sy n="60" d="100"/>
        </p:scale>
        <p:origin x="54" y="588"/>
      </p:cViewPr>
      <p:guideLst>
        <p:guide orient="horz" pos="2161"/>
        <p:guide pos="2880"/>
      </p:guideLst>
    </p:cSldViewPr>
  </p:slideViewPr>
  <p:outlineViewPr>
    <p:cViewPr varScale="1">
      <p:scale>
        <a:sx n="50" d="100"/>
        <a:sy n="50" d="100"/>
      </p:scale>
      <p:origin x="0" y="234"/>
    </p:cViewPr>
  </p:outlineViewPr>
  <p:notesTextViewPr>
    <p:cViewPr>
      <p:scale>
        <a:sx n="100" d="100"/>
        <a:sy n="100" d="100"/>
      </p:scale>
      <p:origin x="0" y="0"/>
    </p:cViewPr>
  </p:notesTextViewPr>
  <p:sorterViewPr>
    <p:cViewPr>
      <p:scale>
        <a:sx n="100" d="100"/>
        <a:sy n="100" d="100"/>
      </p:scale>
      <p:origin x="0" y="-1488"/>
    </p:cViewPr>
  </p:sorterViewPr>
  <p:notesViewPr>
    <p:cSldViewPr>
      <p:cViewPr>
        <p:scale>
          <a:sx n="100" d="100"/>
          <a:sy n="100" d="100"/>
        </p:scale>
        <p:origin x="1494" y="78"/>
      </p:cViewPr>
      <p:guideLst>
        <p:guide orient="horz" pos="2657"/>
        <p:guide pos="19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405" cy="464480"/>
          </a:xfrm>
          <a:prstGeom prst="rect">
            <a:avLst/>
          </a:prstGeom>
        </p:spPr>
        <p:txBody>
          <a:bodyPr vert="horz" lIns="83481" tIns="41741" rIns="83481" bIns="41741" rtlCol="0"/>
          <a:lstStyle>
            <a:lvl1pPr algn="l">
              <a:defRPr sz="1000"/>
            </a:lvl1pPr>
          </a:lstStyle>
          <a:p>
            <a:r>
              <a:rPr lang="en-US" dirty="0"/>
              <a:t>UW-Tacoma CTC Meeting [Winter 2017] </a:t>
            </a:r>
            <a:br>
              <a:rPr lang="en-US" dirty="0"/>
            </a:br>
            <a:r>
              <a:rPr lang="en-US" dirty="0"/>
              <a:t>Institute of Technology, UW-Tacoma</a:t>
            </a:r>
          </a:p>
        </p:txBody>
      </p:sp>
      <p:sp>
        <p:nvSpPr>
          <p:cNvPr id="3" name="Date Placeholder 2"/>
          <p:cNvSpPr>
            <a:spLocks noGrp="1"/>
          </p:cNvSpPr>
          <p:nvPr>
            <p:ph type="dt" sz="quarter" idx="1"/>
          </p:nvPr>
        </p:nvSpPr>
        <p:spPr>
          <a:xfrm>
            <a:off x="3957595" y="0"/>
            <a:ext cx="3027405" cy="464480"/>
          </a:xfrm>
          <a:prstGeom prst="rect">
            <a:avLst/>
          </a:prstGeom>
        </p:spPr>
        <p:txBody>
          <a:bodyPr vert="horz" lIns="83481" tIns="41741" rIns="83481" bIns="41741" rtlCol="0"/>
          <a:lstStyle>
            <a:lvl1pPr algn="r">
              <a:defRPr sz="1000"/>
            </a:lvl1pPr>
          </a:lstStyle>
          <a:p>
            <a:r>
              <a:rPr lang="en-US" dirty="0"/>
              <a:t>2/24/2017</a:t>
            </a:r>
          </a:p>
        </p:txBody>
      </p:sp>
      <p:sp>
        <p:nvSpPr>
          <p:cNvPr id="4" name="Footer Placeholder 3"/>
          <p:cNvSpPr>
            <a:spLocks noGrp="1"/>
          </p:cNvSpPr>
          <p:nvPr>
            <p:ph type="ftr" sz="quarter" idx="2"/>
          </p:nvPr>
        </p:nvSpPr>
        <p:spPr>
          <a:xfrm>
            <a:off x="0" y="8817757"/>
            <a:ext cx="3027405" cy="464480"/>
          </a:xfrm>
          <a:prstGeom prst="rect">
            <a:avLst/>
          </a:prstGeom>
        </p:spPr>
        <p:txBody>
          <a:bodyPr vert="horz" lIns="83481" tIns="41741" rIns="83481" bIns="41741" rtlCol="0" anchor="b"/>
          <a:lstStyle>
            <a:lvl1pPr algn="l">
              <a:defRPr sz="1000"/>
            </a:lvl1pPr>
          </a:lstStyle>
          <a:p>
            <a:r>
              <a:rPr lang="en-US"/>
              <a:t>Slides by Wes J. Lloyd</a:t>
            </a:r>
            <a:endParaRPr lang="en-US" dirty="0"/>
          </a:p>
        </p:txBody>
      </p:sp>
      <p:sp>
        <p:nvSpPr>
          <p:cNvPr id="5" name="Slide Number Placeholder 4"/>
          <p:cNvSpPr>
            <a:spLocks noGrp="1"/>
          </p:cNvSpPr>
          <p:nvPr>
            <p:ph type="sldNum" sz="quarter" idx="3"/>
          </p:nvPr>
        </p:nvSpPr>
        <p:spPr>
          <a:xfrm>
            <a:off x="3956172" y="8817757"/>
            <a:ext cx="3027405" cy="464480"/>
          </a:xfrm>
          <a:prstGeom prst="rect">
            <a:avLst/>
          </a:prstGeom>
        </p:spPr>
        <p:txBody>
          <a:bodyPr vert="horz" lIns="83481" tIns="41741" rIns="83481" bIns="41741" rtlCol="0" anchor="b"/>
          <a:lstStyle>
            <a:lvl1pPr algn="r">
              <a:defRPr sz="1000"/>
            </a:lvl1pPr>
          </a:lstStyle>
          <a:p>
            <a:fld id="{A42FD207-453E-4247-8CD4-D7AB7DDF741A}" type="slidenum">
              <a:rPr lang="en-US" smtClean="0"/>
              <a:pPr/>
              <a:t>‹#›</a:t>
            </a:fld>
            <a:endParaRPr lang="en-US" dirty="0"/>
          </a:p>
        </p:txBody>
      </p:sp>
    </p:spTree>
    <p:extLst>
      <p:ext uri="{BB962C8B-B14F-4D97-AF65-F5344CB8AC3E}">
        <p14:creationId xmlns:p14="http://schemas.microsoft.com/office/powerpoint/2010/main" val="422083973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p:cNvSpPr>
            <a:spLocks noGrp="1" noRot="1" noChangeAspect="1" noChangeArrowheads="1"/>
          </p:cNvSpPr>
          <p:nvPr>
            <p:ph type="sldImg"/>
          </p:nvPr>
        </p:nvSpPr>
        <p:spPr bwMode="auto">
          <a:xfrm>
            <a:off x="1173163" y="704850"/>
            <a:ext cx="4637087" cy="3479800"/>
          </a:xfrm>
          <a:prstGeom prst="rect">
            <a:avLst/>
          </a:prstGeom>
          <a:noFill/>
          <a:ln w="9525">
            <a:noFill/>
            <a:round/>
            <a:headEnd/>
            <a:tailEnd/>
          </a:ln>
        </p:spPr>
      </p:sp>
      <p:sp>
        <p:nvSpPr>
          <p:cNvPr id="2050" name="Rectangle 2"/>
          <p:cNvSpPr>
            <a:spLocks noGrp="1" noChangeArrowheads="1"/>
          </p:cNvSpPr>
          <p:nvPr>
            <p:ph type="body"/>
          </p:nvPr>
        </p:nvSpPr>
        <p:spPr bwMode="auto">
          <a:xfrm>
            <a:off x="699071" y="4408882"/>
            <a:ext cx="5586859" cy="417590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1" name="Rectangle 3"/>
          <p:cNvSpPr>
            <a:spLocks noGrp="1" noChangeArrowheads="1"/>
          </p:cNvSpPr>
          <p:nvPr>
            <p:ph type="hdr"/>
          </p:nvPr>
        </p:nvSpPr>
        <p:spPr bwMode="auto">
          <a:xfrm>
            <a:off x="2" y="1"/>
            <a:ext cx="3030257" cy="46301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buFont typeface="Times New Roman" pitchFamily="16" charset="0"/>
              <a:buNone/>
              <a:tabLst>
                <a:tab pos="660893" algn="l"/>
                <a:tab pos="1321786" algn="l"/>
                <a:tab pos="1982678" algn="l"/>
                <a:tab pos="2643570" algn="l"/>
              </a:tabLst>
              <a:defRPr sz="1300">
                <a:solidFill>
                  <a:srgbClr val="000000"/>
                </a:solidFill>
                <a:latin typeface="Times New Roman" pitchFamily="16" charset="0"/>
                <a:ea typeface="DejaVu Sans" charset="0"/>
                <a:cs typeface="DejaVu Sans" charset="0"/>
              </a:defRPr>
            </a:lvl1pPr>
          </a:lstStyle>
          <a:p>
            <a:pPr>
              <a:defRPr/>
            </a:pPr>
            <a:r>
              <a:rPr lang="en-US" dirty="0"/>
              <a:t>TCSS 422: Operating Systems [Winter 2017]  Institute of Technology, UW-Tacoma</a:t>
            </a:r>
          </a:p>
        </p:txBody>
      </p:sp>
      <p:sp>
        <p:nvSpPr>
          <p:cNvPr id="2052" name="Rectangle 4"/>
          <p:cNvSpPr>
            <a:spLocks noGrp="1" noChangeArrowheads="1"/>
          </p:cNvSpPr>
          <p:nvPr>
            <p:ph type="dt"/>
          </p:nvPr>
        </p:nvSpPr>
        <p:spPr bwMode="auto">
          <a:xfrm>
            <a:off x="3953317" y="1"/>
            <a:ext cx="3030257" cy="46301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buFont typeface="Times New Roman" pitchFamily="16" charset="0"/>
              <a:buNone/>
              <a:tabLst>
                <a:tab pos="660893" algn="l"/>
                <a:tab pos="1321786" algn="l"/>
                <a:tab pos="1982678" algn="l"/>
                <a:tab pos="2643570" algn="l"/>
              </a:tabLst>
              <a:defRPr sz="1300">
                <a:solidFill>
                  <a:srgbClr val="000000"/>
                </a:solidFill>
                <a:latin typeface="Times New Roman" pitchFamily="16" charset="0"/>
                <a:ea typeface="DejaVu Sans" charset="0"/>
                <a:cs typeface="DejaVu Sans" charset="0"/>
              </a:defRPr>
            </a:lvl1pPr>
          </a:lstStyle>
          <a:p>
            <a:pPr>
              <a:defRPr/>
            </a:pPr>
            <a:r>
              <a:rPr lang="en-US"/>
              <a:t>10/10/2016</a:t>
            </a:r>
            <a:endParaRPr lang="en-US" dirty="0"/>
          </a:p>
        </p:txBody>
      </p:sp>
      <p:sp>
        <p:nvSpPr>
          <p:cNvPr id="2053" name="Rectangle 5"/>
          <p:cNvSpPr>
            <a:spLocks noGrp="1" noChangeArrowheads="1"/>
          </p:cNvSpPr>
          <p:nvPr>
            <p:ph type="ftr"/>
          </p:nvPr>
        </p:nvSpPr>
        <p:spPr bwMode="auto">
          <a:xfrm>
            <a:off x="2" y="8819223"/>
            <a:ext cx="3030257" cy="463014"/>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buFont typeface="Times New Roman" pitchFamily="16" charset="0"/>
              <a:buNone/>
              <a:tabLst>
                <a:tab pos="660893" algn="l"/>
                <a:tab pos="1321786" algn="l"/>
                <a:tab pos="1982678" algn="l"/>
                <a:tab pos="2643570" algn="l"/>
              </a:tabLst>
              <a:defRPr sz="1300">
                <a:solidFill>
                  <a:srgbClr val="000000"/>
                </a:solidFill>
                <a:latin typeface="Times New Roman" pitchFamily="16" charset="0"/>
                <a:ea typeface="DejaVu Sans" charset="0"/>
                <a:cs typeface="DejaVu Sans" charset="0"/>
              </a:defRPr>
            </a:lvl1pPr>
          </a:lstStyle>
          <a:p>
            <a:pPr>
              <a:defRPr/>
            </a:pPr>
            <a:r>
              <a:rPr lang="en-US"/>
              <a:t>Slides by Wes J. Lloyd</a:t>
            </a:r>
            <a:endParaRPr lang="en-US" dirty="0"/>
          </a:p>
        </p:txBody>
      </p:sp>
      <p:sp>
        <p:nvSpPr>
          <p:cNvPr id="2054" name="Rectangle 6"/>
          <p:cNvSpPr>
            <a:spLocks noGrp="1" noChangeArrowheads="1"/>
          </p:cNvSpPr>
          <p:nvPr>
            <p:ph type="sldNum"/>
          </p:nvPr>
        </p:nvSpPr>
        <p:spPr bwMode="auto">
          <a:xfrm>
            <a:off x="3953317" y="8819223"/>
            <a:ext cx="3030257" cy="463014"/>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buFont typeface="Times New Roman" pitchFamily="16" charset="0"/>
              <a:buNone/>
              <a:tabLst>
                <a:tab pos="660893" algn="l"/>
                <a:tab pos="1321786" algn="l"/>
                <a:tab pos="1982678" algn="l"/>
                <a:tab pos="2643570" algn="l"/>
              </a:tabLst>
              <a:defRPr sz="1300">
                <a:solidFill>
                  <a:srgbClr val="000000"/>
                </a:solidFill>
                <a:latin typeface="Times New Roman" pitchFamily="16" charset="0"/>
                <a:ea typeface="DejaVu Sans" charset="0"/>
                <a:cs typeface="DejaVu Sans" charset="0"/>
              </a:defRPr>
            </a:lvl1pPr>
          </a:lstStyle>
          <a:p>
            <a:pPr>
              <a:defRPr/>
            </a:pPr>
            <a:fld id="{4DA94BC9-55D1-4AC8-9C6D-D9ECCBF9853F}" type="slidenum">
              <a:rPr lang="en-US"/>
              <a:pPr>
                <a:defRPr/>
              </a:pPr>
              <a:t>‹#›</a:t>
            </a:fld>
            <a:endParaRPr lang="en-US" dirty="0"/>
          </a:p>
        </p:txBody>
      </p:sp>
    </p:spTree>
    <p:extLst>
      <p:ext uri="{BB962C8B-B14F-4D97-AF65-F5344CB8AC3E}">
        <p14:creationId xmlns:p14="http://schemas.microsoft.com/office/powerpoint/2010/main" val="1932063607"/>
      </p:ext>
    </p:extLst>
  </p:cSld>
  <p:clrMap bg1="lt1" tx1="dk1" bg2="lt2" tx2="dk2" accent1="accent1" accent2="accent2" accent3="accent3" accent4="accent4" accent5="accent5" accent6="accent6" hlink="hlink" folHlink="folHlink"/>
  <p:hf/>
  <p:notesStyle>
    <a:lvl1pPr algn="l" defTabSz="45705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719" indent="-285662" algn="l" defTabSz="45705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2643" indent="-228529" algn="l" defTabSz="45705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599702" indent="-228529" algn="l" defTabSz="45705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6760" indent="-228529" algn="l" defTabSz="457058"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5289" algn="l" defTabSz="914115" rtl="0" eaLnBrk="1" latinLnBrk="0" hangingPunct="1">
      <a:defRPr sz="1200" kern="1200">
        <a:solidFill>
          <a:schemeClr val="tx1"/>
        </a:solidFill>
        <a:latin typeface="+mn-lt"/>
        <a:ea typeface="+mn-ea"/>
        <a:cs typeface="+mn-cs"/>
      </a:defRPr>
    </a:lvl6pPr>
    <a:lvl7pPr marL="2742347" algn="l" defTabSz="914115" rtl="0" eaLnBrk="1" latinLnBrk="0" hangingPunct="1">
      <a:defRPr sz="1200" kern="1200">
        <a:solidFill>
          <a:schemeClr val="tx1"/>
        </a:solidFill>
        <a:latin typeface="+mn-lt"/>
        <a:ea typeface="+mn-ea"/>
        <a:cs typeface="+mn-cs"/>
      </a:defRPr>
    </a:lvl7pPr>
    <a:lvl8pPr marL="3199405" algn="l" defTabSz="914115" rtl="0" eaLnBrk="1" latinLnBrk="0" hangingPunct="1">
      <a:defRPr sz="1200" kern="1200">
        <a:solidFill>
          <a:schemeClr val="tx1"/>
        </a:solidFill>
        <a:latin typeface="+mn-lt"/>
        <a:ea typeface="+mn-ea"/>
        <a:cs typeface="+mn-cs"/>
      </a:defRPr>
    </a:lvl8pPr>
    <a:lvl9pPr marL="3656462" algn="l" defTabSz="91411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4DA94BC9-55D1-4AC8-9C6D-D9ECCBF9853F}" type="slidenum">
              <a:rPr lang="en-US" smtClean="0"/>
              <a:pPr>
                <a:defRPr/>
              </a:pPr>
              <a:t>1</a:t>
            </a:fld>
            <a:endParaRPr lang="en-US" dirty="0"/>
          </a:p>
        </p:txBody>
      </p:sp>
      <p:sp>
        <p:nvSpPr>
          <p:cNvPr id="5" name="Footer Placeholder 4"/>
          <p:cNvSpPr>
            <a:spLocks noGrp="1"/>
          </p:cNvSpPr>
          <p:nvPr>
            <p:ph type="ftr" idx="11"/>
          </p:nvPr>
        </p:nvSpPr>
        <p:spPr/>
        <p:txBody>
          <a:bodyPr/>
          <a:lstStyle/>
          <a:p>
            <a:pPr>
              <a:defRPr/>
            </a:pPr>
            <a:r>
              <a:rPr lang="en-US"/>
              <a:t>Slides by Wes J. Lloyd</a:t>
            </a:r>
            <a:endParaRPr lang="en-US" dirty="0"/>
          </a:p>
        </p:txBody>
      </p:sp>
      <p:sp>
        <p:nvSpPr>
          <p:cNvPr id="6" name="Header Placeholder 5"/>
          <p:cNvSpPr>
            <a:spLocks noGrp="1"/>
          </p:cNvSpPr>
          <p:nvPr>
            <p:ph type="hdr" idx="12"/>
          </p:nvPr>
        </p:nvSpPr>
        <p:spPr/>
        <p:txBody>
          <a:bodyPr/>
          <a:lstStyle/>
          <a:p>
            <a:pPr>
              <a:defRPr/>
            </a:pPr>
            <a:r>
              <a:rPr lang="en-US" dirty="0"/>
              <a:t>TCSS 422: Operating Systems [Winter 2017]  Institute of Technology, UW-Tacoma</a:t>
            </a:r>
          </a:p>
        </p:txBody>
      </p:sp>
      <p:sp>
        <p:nvSpPr>
          <p:cNvPr id="7" name="Date Placeholder 6"/>
          <p:cNvSpPr>
            <a:spLocks noGrp="1"/>
          </p:cNvSpPr>
          <p:nvPr>
            <p:ph type="dt" idx="13"/>
          </p:nvPr>
        </p:nvSpPr>
        <p:spPr/>
        <p:txBody>
          <a:bodyPr/>
          <a:lstStyle/>
          <a:p>
            <a:pPr>
              <a:defRPr/>
            </a:pPr>
            <a:r>
              <a:rPr lang="en-US"/>
              <a:t>10/10/2016</a:t>
            </a:r>
            <a:endParaRPr lang="en-US" dirty="0"/>
          </a:p>
        </p:txBody>
      </p:sp>
    </p:spTree>
    <p:extLst>
      <p:ext uri="{BB962C8B-B14F-4D97-AF65-F5344CB8AC3E}">
        <p14:creationId xmlns:p14="http://schemas.microsoft.com/office/powerpoint/2010/main" val="273793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TCSS 422: Operating Systems [Winter 2017]  Institute of Technology, UW-Tacoma</a:t>
            </a:r>
            <a:endParaRPr lang="en-US" dirty="0"/>
          </a:p>
        </p:txBody>
      </p:sp>
      <p:sp>
        <p:nvSpPr>
          <p:cNvPr id="5" name="Date Placeholder 4"/>
          <p:cNvSpPr>
            <a:spLocks noGrp="1"/>
          </p:cNvSpPr>
          <p:nvPr>
            <p:ph type="dt" idx="11"/>
          </p:nvPr>
        </p:nvSpPr>
        <p:spPr/>
        <p:txBody>
          <a:bodyPr/>
          <a:lstStyle/>
          <a:p>
            <a:pPr>
              <a:defRPr/>
            </a:pPr>
            <a:r>
              <a:rPr lang="en-US"/>
              <a:t>10/10/2016</a:t>
            </a:r>
            <a:endParaRPr lang="en-US" dirty="0"/>
          </a:p>
        </p:txBody>
      </p:sp>
      <p:sp>
        <p:nvSpPr>
          <p:cNvPr id="6" name="Footer Placeholder 5"/>
          <p:cNvSpPr>
            <a:spLocks noGrp="1"/>
          </p:cNvSpPr>
          <p:nvPr>
            <p:ph type="ftr" idx="12"/>
          </p:nvPr>
        </p:nvSpPr>
        <p:spPr/>
        <p:txBody>
          <a:bodyPr/>
          <a:lstStyle/>
          <a:p>
            <a:pPr>
              <a:defRPr/>
            </a:pPr>
            <a:r>
              <a:rPr lang="en-US"/>
              <a:t>Slides by Wes J. Lloyd</a:t>
            </a:r>
            <a:endParaRPr lang="en-US" dirty="0"/>
          </a:p>
        </p:txBody>
      </p:sp>
      <p:sp>
        <p:nvSpPr>
          <p:cNvPr id="7" name="Slide Number Placeholder 6"/>
          <p:cNvSpPr>
            <a:spLocks noGrp="1"/>
          </p:cNvSpPr>
          <p:nvPr>
            <p:ph type="sldNum" idx="13"/>
          </p:nvPr>
        </p:nvSpPr>
        <p:spPr/>
        <p:txBody>
          <a:bodyPr/>
          <a:lstStyle/>
          <a:p>
            <a:pPr>
              <a:defRPr/>
            </a:pPr>
            <a:fld id="{4DA94BC9-55D1-4AC8-9C6D-D9ECCBF9853F}" type="slidenum">
              <a:rPr lang="en-US" smtClean="0"/>
              <a:pPr>
                <a:defRPr/>
              </a:pPr>
              <a:t>17</a:t>
            </a:fld>
            <a:endParaRPr lang="en-US" dirty="0"/>
          </a:p>
        </p:txBody>
      </p:sp>
    </p:spTree>
    <p:extLst>
      <p:ext uri="{BB962C8B-B14F-4D97-AF65-F5344CB8AC3E}">
        <p14:creationId xmlns:p14="http://schemas.microsoft.com/office/powerpoint/2010/main" val="189808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728479" y="167992"/>
            <a:ext cx="2184135" cy="7227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8" name="Rectangle 7"/>
          <p:cNvSpPr/>
          <p:nvPr/>
        </p:nvSpPr>
        <p:spPr>
          <a:xfrm>
            <a:off x="168011" y="169672"/>
            <a:ext cx="7392458" cy="72236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3" name="Subtitle 2"/>
          <p:cNvSpPr>
            <a:spLocks noGrp="1"/>
          </p:cNvSpPr>
          <p:nvPr>
            <p:ph type="subTitle" idx="1"/>
          </p:nvPr>
        </p:nvSpPr>
        <p:spPr>
          <a:xfrm>
            <a:off x="7728479" y="2263008"/>
            <a:ext cx="2184135" cy="2015913"/>
          </a:xfrm>
        </p:spPr>
        <p:txBody>
          <a:bodyPr anchor="ctr">
            <a:normAutofit/>
          </a:bodyPr>
          <a:lstStyle>
            <a:lvl1pPr marL="0" indent="0" algn="l">
              <a:buNone/>
              <a:defRPr sz="2100">
                <a:solidFill>
                  <a:srgbClr val="FFFFFF"/>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504031" y="2263008"/>
            <a:ext cx="6972432" cy="2015913"/>
          </a:xfrm>
        </p:spPr>
        <p:txBody>
          <a:bodyPr/>
          <a:lstStyle>
            <a:lvl1pPr algn="r">
              <a:defRPr sz="4600" spc="165" baseline="0"/>
            </a:lvl1pPr>
          </a:lstStyle>
          <a:p>
            <a:r>
              <a:rPr lang="en-US"/>
              <a:t>Click to edit Master title style</a:t>
            </a:r>
            <a:endParaRPr lang="en-US" dirty="0"/>
          </a:p>
        </p:txBody>
      </p:sp>
      <p:sp>
        <p:nvSpPr>
          <p:cNvPr id="9" name="Date Placeholder 3"/>
          <p:cNvSpPr>
            <a:spLocks noGrp="1"/>
          </p:cNvSpPr>
          <p:nvPr>
            <p:ph type="dt" sz="half" idx="10"/>
          </p:nvPr>
        </p:nvSpPr>
        <p:spPr>
          <a:xfrm>
            <a:off x="408878" y="6827837"/>
            <a:ext cx="2352146" cy="481249"/>
          </a:xfrm>
        </p:spPr>
        <p:txBody>
          <a:bodyPr/>
          <a:lstStyle>
            <a:lvl1pPr algn="ctr">
              <a:defRPr sz="1400" b="1">
                <a:solidFill>
                  <a:schemeClr val="bg1"/>
                </a:solidFill>
              </a:defRPr>
            </a:lvl1pPr>
          </a:lstStyle>
          <a:p>
            <a:pPr>
              <a:defRPr/>
            </a:pPr>
            <a:r>
              <a:rPr lang="en-US" dirty="0"/>
              <a:t>October 24, 2016</a:t>
            </a:r>
          </a:p>
        </p:txBody>
      </p:sp>
      <p:sp>
        <p:nvSpPr>
          <p:cNvPr id="14" name="Footer Placeholder 4"/>
          <p:cNvSpPr>
            <a:spLocks noGrp="1"/>
          </p:cNvSpPr>
          <p:nvPr>
            <p:ph type="ftr" sz="quarter" idx="11"/>
          </p:nvPr>
        </p:nvSpPr>
        <p:spPr>
          <a:xfrm>
            <a:off x="2906712" y="6827837"/>
            <a:ext cx="6019800" cy="481249"/>
          </a:xfrm>
        </p:spPr>
        <p:txBody>
          <a:bodyPr/>
          <a:lstStyle>
            <a:lvl1pPr algn="l">
              <a:defRPr sz="1400">
                <a:solidFill>
                  <a:schemeClr val="bg1"/>
                </a:solidFill>
              </a:defRPr>
            </a:lvl1pPr>
          </a:lstStyle>
          <a:p>
            <a:pPr>
              <a:defRPr/>
            </a:pPr>
            <a:r>
              <a:rPr lang="nl-NL" dirty="0"/>
              <a:t>Winter 2017 UW Tacoma CTC Meeting</a:t>
            </a:r>
            <a:endParaRPr lang="en-US" dirty="0"/>
          </a:p>
          <a:p>
            <a:pPr>
              <a:defRPr/>
            </a:pPr>
            <a:r>
              <a:rPr lang="en-US" dirty="0"/>
              <a:t>Institute of Technology, University of Washington - Tacoma</a:t>
            </a:r>
          </a:p>
        </p:txBody>
      </p:sp>
      <p:sp>
        <p:nvSpPr>
          <p:cNvPr id="15" name="Slide Number Placeholder 5"/>
          <p:cNvSpPr>
            <a:spLocks noGrp="1"/>
          </p:cNvSpPr>
          <p:nvPr>
            <p:ph type="sldNum" sz="quarter" idx="12"/>
          </p:nvPr>
        </p:nvSpPr>
        <p:spPr>
          <a:xfrm>
            <a:off x="9078163" y="7005299"/>
            <a:ext cx="642680" cy="302387"/>
          </a:xfrm>
        </p:spPr>
        <p:txBody>
          <a:bodyPr/>
          <a:lstStyle>
            <a:lvl1pPr>
              <a:defRPr sz="1050">
                <a:solidFill>
                  <a:schemeClr val="bg1"/>
                </a:solidFill>
              </a:defRPr>
            </a:lvl1pPr>
          </a:lstStyle>
          <a:p>
            <a:pPr>
              <a:defRPr/>
            </a:pPr>
            <a:r>
              <a:rPr lang="en-US" dirty="0"/>
              <a:t>L10.</a:t>
            </a:r>
            <a:fld id="{09D3052C-48B8-49A1-BD91-C0F7EF44493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408878" y="6904037"/>
            <a:ext cx="2352146" cy="405049"/>
          </a:xfrm>
          <a:prstGeom prst="rect">
            <a:avLst/>
          </a:prstGeom>
        </p:spPr>
        <p:txBody>
          <a:bodyPr vert="horz" lIns="100794" tIns="50397" rIns="100794" bIns="50397" rtlCol="0" anchor="ctr"/>
          <a:lstStyle>
            <a:lvl1pPr algn="ctr">
              <a:defRPr sz="1200" b="1">
                <a:solidFill>
                  <a:schemeClr val="tx2"/>
                </a:solidFill>
              </a:defRPr>
            </a:lvl1pPr>
          </a:lstStyle>
          <a:p>
            <a:pPr>
              <a:defRPr/>
            </a:pPr>
            <a:r>
              <a:rPr lang="en-US"/>
              <a:t>October 7, 2016</a:t>
            </a:r>
            <a:endParaRPr lang="en-US" dirty="0"/>
          </a:p>
        </p:txBody>
      </p:sp>
      <p:sp>
        <p:nvSpPr>
          <p:cNvPr id="8" name="Footer Placeholder 4"/>
          <p:cNvSpPr>
            <a:spLocks noGrp="1"/>
          </p:cNvSpPr>
          <p:nvPr>
            <p:ph type="ftr" sz="quarter" idx="3"/>
          </p:nvPr>
        </p:nvSpPr>
        <p:spPr>
          <a:xfrm>
            <a:off x="2906712" y="6904037"/>
            <a:ext cx="6019800" cy="405049"/>
          </a:xfrm>
          <a:prstGeom prst="rect">
            <a:avLst/>
          </a:prstGeom>
        </p:spPr>
        <p:txBody>
          <a:bodyPr vert="horz" lIns="100794" tIns="50397" rIns="100794" bIns="50397" rtlCol="0" anchor="ctr"/>
          <a:lstStyle>
            <a:lvl1pPr algn="l">
              <a:defRPr sz="1200">
                <a:solidFill>
                  <a:schemeClr val="tx2"/>
                </a:solidFill>
              </a:defRPr>
            </a:lvl1pPr>
          </a:lstStyle>
          <a:p>
            <a:pPr>
              <a:defRPr/>
            </a:pPr>
            <a:r>
              <a:rPr lang="nl-NL" dirty="0"/>
              <a:t>Winter 2017 UW Tacoma CTC Meeting</a:t>
            </a:r>
            <a:endParaRPr lang="en-US" dirty="0"/>
          </a:p>
          <a:p>
            <a:pPr>
              <a:defRPr/>
            </a:pPr>
            <a:r>
              <a:rPr lang="en-US" dirty="0"/>
              <a:t>Institute of Technology, University of Washington - Tacoma</a:t>
            </a:r>
          </a:p>
        </p:txBody>
      </p:sp>
      <p:sp>
        <p:nvSpPr>
          <p:cNvPr id="9" name="Slide Number Placeholder 5"/>
          <p:cNvSpPr>
            <a:spLocks noGrp="1"/>
          </p:cNvSpPr>
          <p:nvPr>
            <p:ph type="sldNum" sz="quarter" idx="4"/>
          </p:nvPr>
        </p:nvSpPr>
        <p:spPr>
          <a:xfrm>
            <a:off x="9078163" y="7005299"/>
            <a:ext cx="642680" cy="302387"/>
          </a:xfrm>
          <a:prstGeom prst="rect">
            <a:avLst/>
          </a:prstGeom>
          <a:ln w="19050">
            <a:noFill/>
          </a:ln>
        </p:spPr>
        <p:txBody>
          <a:bodyPr vert="horz" lIns="100794" tIns="50397" rIns="100794" bIns="50397" rtlCol="0" anchor="ctr"/>
          <a:lstStyle>
            <a:lvl1pPr algn="ctr">
              <a:defRPr sz="1200">
                <a:solidFill>
                  <a:schemeClr val="tx2"/>
                </a:solidFill>
              </a:defRPr>
            </a:lvl1pPr>
          </a:lstStyle>
          <a:p>
            <a:pPr>
              <a:defRPr/>
            </a:pPr>
            <a:r>
              <a:rPr lang="en-US" dirty="0"/>
              <a:t>L1.</a:t>
            </a:r>
            <a:fld id="{09D3052C-48B8-49A1-BD91-C0F7EF44493E}"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68011" y="162392"/>
            <a:ext cx="7392458" cy="7227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8" name="Rectangle 7"/>
          <p:cNvSpPr/>
          <p:nvPr/>
        </p:nvSpPr>
        <p:spPr>
          <a:xfrm>
            <a:off x="7728479" y="162392"/>
            <a:ext cx="2156405" cy="7227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2" name="Vertical Title 1"/>
          <p:cNvSpPr>
            <a:spLocks noGrp="1"/>
          </p:cNvSpPr>
          <p:nvPr>
            <p:ph type="title" orient="vert"/>
          </p:nvPr>
        </p:nvSpPr>
        <p:spPr>
          <a:xfrm>
            <a:off x="7896489" y="302738"/>
            <a:ext cx="1848115" cy="64502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4031" y="302738"/>
            <a:ext cx="6636411"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408878" y="6904037"/>
            <a:ext cx="2352146" cy="405049"/>
          </a:xfrm>
          <a:prstGeom prst="rect">
            <a:avLst/>
          </a:prstGeom>
        </p:spPr>
        <p:txBody>
          <a:bodyPr vert="horz" lIns="100794" tIns="50397" rIns="100794" bIns="50397" rtlCol="0" anchor="ctr"/>
          <a:lstStyle>
            <a:lvl1pPr algn="ctr">
              <a:defRPr sz="1200" b="1">
                <a:solidFill>
                  <a:schemeClr val="tx2"/>
                </a:solidFill>
              </a:defRPr>
            </a:lvl1pPr>
          </a:lstStyle>
          <a:p>
            <a:pPr>
              <a:defRPr/>
            </a:pPr>
            <a:r>
              <a:rPr lang="en-US"/>
              <a:t>October 7, 2016</a:t>
            </a:r>
            <a:endParaRPr lang="en-US" dirty="0"/>
          </a:p>
        </p:txBody>
      </p:sp>
      <p:sp>
        <p:nvSpPr>
          <p:cNvPr id="10" name="Footer Placeholder 4"/>
          <p:cNvSpPr>
            <a:spLocks noGrp="1"/>
          </p:cNvSpPr>
          <p:nvPr>
            <p:ph type="ftr" sz="quarter" idx="3"/>
          </p:nvPr>
        </p:nvSpPr>
        <p:spPr>
          <a:xfrm>
            <a:off x="2906712" y="6904037"/>
            <a:ext cx="6019800" cy="405049"/>
          </a:xfrm>
          <a:prstGeom prst="rect">
            <a:avLst/>
          </a:prstGeom>
        </p:spPr>
        <p:txBody>
          <a:bodyPr vert="horz" lIns="100794" tIns="50397" rIns="100794" bIns="50397" rtlCol="0" anchor="ctr"/>
          <a:lstStyle>
            <a:lvl1pPr algn="l">
              <a:defRPr sz="1200">
                <a:solidFill>
                  <a:schemeClr val="tx2"/>
                </a:solidFill>
              </a:defRPr>
            </a:lvl1pPr>
          </a:lstStyle>
          <a:p>
            <a:pPr>
              <a:defRPr/>
            </a:pPr>
            <a:r>
              <a:rPr lang="nl-NL" dirty="0"/>
              <a:t>Winter 2017 UW Tacoma CTC Meeting</a:t>
            </a:r>
            <a:endParaRPr lang="en-US" dirty="0"/>
          </a:p>
          <a:p>
            <a:pPr>
              <a:defRPr/>
            </a:pPr>
            <a:r>
              <a:rPr lang="en-US" dirty="0"/>
              <a:t>Institute of Technology, University of Washington - Tacoma</a:t>
            </a:r>
          </a:p>
        </p:txBody>
      </p:sp>
      <p:sp>
        <p:nvSpPr>
          <p:cNvPr id="11" name="Slide Number Placeholder 5"/>
          <p:cNvSpPr>
            <a:spLocks noGrp="1"/>
          </p:cNvSpPr>
          <p:nvPr>
            <p:ph type="sldNum" sz="quarter" idx="4"/>
          </p:nvPr>
        </p:nvSpPr>
        <p:spPr>
          <a:xfrm>
            <a:off x="9078163" y="7005299"/>
            <a:ext cx="642680" cy="302387"/>
          </a:xfrm>
          <a:prstGeom prst="rect">
            <a:avLst/>
          </a:prstGeom>
          <a:ln w="19050">
            <a:noFill/>
          </a:ln>
        </p:spPr>
        <p:txBody>
          <a:bodyPr vert="horz" lIns="100794" tIns="50397" rIns="100794" bIns="50397" rtlCol="0" anchor="ctr"/>
          <a:lstStyle>
            <a:lvl1pPr algn="ctr">
              <a:defRPr sz="1200">
                <a:solidFill>
                  <a:schemeClr val="tx2"/>
                </a:solidFill>
              </a:defRPr>
            </a:lvl1pPr>
          </a:lstStyle>
          <a:p>
            <a:pPr>
              <a:defRPr/>
            </a:pPr>
            <a:r>
              <a:rPr lang="en-US" dirty="0"/>
              <a:t>L1.</a:t>
            </a:r>
            <a:fld id="{09D3052C-48B8-49A1-BD91-C0F7EF44493E}"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08878" y="6827837"/>
            <a:ext cx="2352146" cy="481249"/>
          </a:xfrm>
          <a:solidFill>
            <a:schemeClr val="accent1">
              <a:lumMod val="40000"/>
              <a:lumOff val="60000"/>
            </a:schemeClr>
          </a:solidFill>
          <a:ln w="12700">
            <a:solidFill>
              <a:schemeClr val="tx1"/>
            </a:solidFill>
          </a:ln>
        </p:spPr>
        <p:txBody>
          <a:bodyPr/>
          <a:lstStyle>
            <a:lvl1pPr algn="ctr">
              <a:defRPr sz="1400" b="1">
                <a:solidFill>
                  <a:schemeClr val="tx1"/>
                </a:solidFill>
                <a:latin typeface="Calibri" panose="020F0502020204030204" pitchFamily="34" charset="0"/>
              </a:defRPr>
            </a:lvl1pPr>
          </a:lstStyle>
          <a:p>
            <a:pPr>
              <a:defRPr/>
            </a:pPr>
            <a:r>
              <a:rPr lang="en-US" dirty="0"/>
              <a:t>February 24, 2017</a:t>
            </a:r>
          </a:p>
        </p:txBody>
      </p:sp>
      <p:sp>
        <p:nvSpPr>
          <p:cNvPr id="5" name="Footer Placeholder 4"/>
          <p:cNvSpPr>
            <a:spLocks noGrp="1"/>
          </p:cNvSpPr>
          <p:nvPr>
            <p:ph type="ftr" sz="quarter" idx="11"/>
          </p:nvPr>
        </p:nvSpPr>
        <p:spPr>
          <a:xfrm>
            <a:off x="2754312" y="6827837"/>
            <a:ext cx="6172200" cy="481249"/>
          </a:xfrm>
          <a:solidFill>
            <a:schemeClr val="accent1">
              <a:lumMod val="40000"/>
              <a:lumOff val="60000"/>
            </a:schemeClr>
          </a:solidFill>
          <a:ln w="12700">
            <a:solidFill>
              <a:schemeClr val="tx1"/>
            </a:solidFill>
          </a:ln>
        </p:spPr>
        <p:txBody>
          <a:bodyPr/>
          <a:lstStyle>
            <a:lvl1pPr algn="l">
              <a:defRPr sz="1300">
                <a:solidFill>
                  <a:schemeClr val="tx1"/>
                </a:solidFill>
                <a:latin typeface="Calibri" panose="020F0502020204030204" pitchFamily="34" charset="0"/>
              </a:defRPr>
            </a:lvl1pPr>
          </a:lstStyle>
          <a:p>
            <a:pPr>
              <a:defRPr/>
            </a:pPr>
            <a:r>
              <a:rPr lang="nl-NL" dirty="0"/>
              <a:t>Winter 2017 UW Tacoma CTC Meeting</a:t>
            </a:r>
            <a:endParaRPr lang="en-US" dirty="0"/>
          </a:p>
          <a:p>
            <a:pPr>
              <a:defRPr/>
            </a:pPr>
            <a:r>
              <a:rPr lang="en-US" dirty="0"/>
              <a:t>Institute of Technology, University of Washington - Tacoma</a:t>
            </a:r>
          </a:p>
        </p:txBody>
      </p:sp>
      <p:sp>
        <p:nvSpPr>
          <p:cNvPr id="6" name="Slide Number Placeholder 5"/>
          <p:cNvSpPr>
            <a:spLocks noGrp="1"/>
          </p:cNvSpPr>
          <p:nvPr>
            <p:ph type="sldNum" sz="quarter" idx="12"/>
          </p:nvPr>
        </p:nvSpPr>
        <p:spPr>
          <a:xfrm>
            <a:off x="8926512" y="6827837"/>
            <a:ext cx="794331" cy="475488"/>
          </a:xfrm>
          <a:solidFill>
            <a:schemeClr val="bg1"/>
          </a:solidFill>
          <a:ln w="12700">
            <a:solidFill>
              <a:schemeClr val="tx1"/>
            </a:solidFill>
          </a:ln>
        </p:spPr>
        <p:txBody>
          <a:bodyPr/>
          <a:lstStyle>
            <a:lvl1pPr>
              <a:defRPr>
                <a:solidFill>
                  <a:schemeClr val="tx1"/>
                </a:solidFill>
                <a:latin typeface="Calibri" panose="020F0502020204030204" pitchFamily="34" charset="0"/>
              </a:defRPr>
            </a:lvl1pPr>
          </a:lstStyle>
          <a:p>
            <a:pPr>
              <a:defRPr/>
            </a:pPr>
            <a:fld id="{09D3052C-48B8-49A1-BD91-C0F7EF44493E}" type="slidenum">
              <a:rPr lang="en-US" smtClean="0"/>
              <a:pPr>
                <a:defRPr/>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28479" y="167992"/>
            <a:ext cx="2184135" cy="72270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8" name="Rectangle 7"/>
          <p:cNvSpPr/>
          <p:nvPr/>
        </p:nvSpPr>
        <p:spPr>
          <a:xfrm>
            <a:off x="168011" y="169672"/>
            <a:ext cx="7392458" cy="7223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3" name="Text Placeholder 2"/>
          <p:cNvSpPr>
            <a:spLocks noGrp="1"/>
          </p:cNvSpPr>
          <p:nvPr>
            <p:ph type="body" idx="1"/>
          </p:nvPr>
        </p:nvSpPr>
        <p:spPr>
          <a:xfrm>
            <a:off x="7896489" y="3188200"/>
            <a:ext cx="1764110" cy="1814322"/>
          </a:xfrm>
        </p:spPr>
        <p:txBody>
          <a:bodyPr anchor="ctr"/>
          <a:lstStyle>
            <a:lvl1pPr marL="0" indent="0">
              <a:buNone/>
              <a:defRPr sz="2200">
                <a:solidFill>
                  <a:schemeClr val="bg2"/>
                </a:solidFill>
              </a:defRPr>
            </a:lvl1pPr>
            <a:lvl2pPr marL="503972" indent="0">
              <a:buNone/>
              <a:defRPr sz="2000">
                <a:solidFill>
                  <a:schemeClr val="tx1">
                    <a:tint val="75000"/>
                  </a:schemeClr>
                </a:solidFill>
              </a:defRPr>
            </a:lvl2pPr>
            <a:lvl3pPr marL="1007943" indent="0">
              <a:buNone/>
              <a:defRPr sz="1800">
                <a:solidFill>
                  <a:schemeClr val="tx1">
                    <a:tint val="75000"/>
                  </a:schemeClr>
                </a:solidFill>
              </a:defRPr>
            </a:lvl3pPr>
            <a:lvl4pPr marL="1511915" indent="0">
              <a:buNone/>
              <a:defRPr sz="1500">
                <a:solidFill>
                  <a:schemeClr val="tx1">
                    <a:tint val="75000"/>
                  </a:schemeClr>
                </a:solidFill>
              </a:defRPr>
            </a:lvl4pPr>
            <a:lvl5pPr marL="2015886" indent="0">
              <a:buNone/>
              <a:defRPr sz="1500">
                <a:solidFill>
                  <a:schemeClr val="tx1">
                    <a:tint val="75000"/>
                  </a:schemeClr>
                </a:solidFill>
              </a:defRPr>
            </a:lvl5pPr>
            <a:lvl6pPr marL="2519858" indent="0">
              <a:buNone/>
              <a:defRPr sz="1500">
                <a:solidFill>
                  <a:schemeClr val="tx1">
                    <a:tint val="75000"/>
                  </a:schemeClr>
                </a:solidFill>
              </a:defRPr>
            </a:lvl6pPr>
            <a:lvl7pPr marL="3023829" indent="0">
              <a:buNone/>
              <a:defRPr sz="1500">
                <a:solidFill>
                  <a:schemeClr val="tx1">
                    <a:tint val="75000"/>
                  </a:schemeClr>
                </a:solidFill>
              </a:defRPr>
            </a:lvl7pPr>
            <a:lvl8pPr marL="3527801" indent="0">
              <a:buNone/>
              <a:defRPr sz="1500">
                <a:solidFill>
                  <a:schemeClr val="tx1">
                    <a:tint val="75000"/>
                  </a:schemeClr>
                </a:solidFill>
              </a:defRPr>
            </a:lvl8pPr>
            <a:lvl9pPr marL="4031772" indent="0">
              <a:buNone/>
              <a:defRPr sz="1500">
                <a:solidFill>
                  <a:schemeClr val="tx1">
                    <a:tint val="75000"/>
                  </a:schemeClr>
                </a:solidFill>
              </a:defRPr>
            </a:lvl9pPr>
          </a:lstStyle>
          <a:p>
            <a:pPr lvl="0"/>
            <a:r>
              <a:rPr lang="en-US"/>
              <a:t>Click to edit Master text styles</a:t>
            </a:r>
          </a:p>
        </p:txBody>
      </p:sp>
      <p:sp>
        <p:nvSpPr>
          <p:cNvPr id="12" name="Title 11"/>
          <p:cNvSpPr>
            <a:spLocks noGrp="1"/>
          </p:cNvSpPr>
          <p:nvPr>
            <p:ph type="title"/>
          </p:nvPr>
        </p:nvSpPr>
        <p:spPr>
          <a:xfrm>
            <a:off x="420026" y="3188200"/>
            <a:ext cx="6972432" cy="1814322"/>
          </a:xfrm>
        </p:spPr>
        <p:txBody>
          <a:bodyPr/>
          <a:lstStyle>
            <a:lvl1pPr algn="r">
              <a:defRPr sz="4600" spc="165" baseline="0"/>
            </a:lvl1pPr>
          </a:lstStyle>
          <a:p>
            <a:r>
              <a:rPr lang="en-US"/>
              <a:t>Click to edit Master title style</a:t>
            </a:r>
            <a:endParaRPr lang="en-US" dirty="0"/>
          </a:p>
        </p:txBody>
      </p:sp>
      <p:sp>
        <p:nvSpPr>
          <p:cNvPr id="13" name="Date Placeholder 3"/>
          <p:cNvSpPr>
            <a:spLocks noGrp="1"/>
          </p:cNvSpPr>
          <p:nvPr>
            <p:ph type="dt" sz="half" idx="10"/>
          </p:nvPr>
        </p:nvSpPr>
        <p:spPr>
          <a:xfrm>
            <a:off x="408878" y="6827837"/>
            <a:ext cx="2352146" cy="481249"/>
          </a:xfrm>
        </p:spPr>
        <p:txBody>
          <a:bodyPr/>
          <a:lstStyle>
            <a:lvl1pPr algn="ctr">
              <a:defRPr b="1">
                <a:solidFill>
                  <a:schemeClr val="bg1"/>
                </a:solidFill>
              </a:defRPr>
            </a:lvl1pPr>
          </a:lstStyle>
          <a:p>
            <a:pPr>
              <a:defRPr/>
            </a:pPr>
            <a:r>
              <a:rPr lang="en-US" dirty="0"/>
              <a:t>November 7, 2016</a:t>
            </a:r>
          </a:p>
        </p:txBody>
      </p:sp>
      <p:sp>
        <p:nvSpPr>
          <p:cNvPr id="14" name="Footer Placeholder 4"/>
          <p:cNvSpPr>
            <a:spLocks noGrp="1"/>
          </p:cNvSpPr>
          <p:nvPr>
            <p:ph type="ftr" sz="quarter" idx="11"/>
          </p:nvPr>
        </p:nvSpPr>
        <p:spPr>
          <a:xfrm>
            <a:off x="2906712" y="6827837"/>
            <a:ext cx="6019800" cy="481249"/>
          </a:xfrm>
        </p:spPr>
        <p:txBody>
          <a:bodyPr/>
          <a:lstStyle>
            <a:lvl1pPr algn="l">
              <a:defRPr>
                <a:solidFill>
                  <a:schemeClr val="bg1"/>
                </a:solidFill>
              </a:defRPr>
            </a:lvl1pPr>
          </a:lstStyle>
          <a:p>
            <a:pPr>
              <a:defRPr/>
            </a:pPr>
            <a:r>
              <a:rPr lang="nl-NL" dirty="0"/>
              <a:t>Winter 2017 UW Tacoma CTC Meeting</a:t>
            </a:r>
            <a:endParaRPr lang="en-US" dirty="0"/>
          </a:p>
          <a:p>
            <a:pPr>
              <a:defRPr/>
            </a:pPr>
            <a:r>
              <a:rPr lang="en-US" dirty="0"/>
              <a:t>Institute of Technology, University of Washington - Tacoma</a:t>
            </a:r>
          </a:p>
        </p:txBody>
      </p:sp>
      <p:sp>
        <p:nvSpPr>
          <p:cNvPr id="15" name="Slide Number Placeholder 5"/>
          <p:cNvSpPr>
            <a:spLocks noGrp="1"/>
          </p:cNvSpPr>
          <p:nvPr>
            <p:ph type="sldNum" sz="quarter" idx="12"/>
          </p:nvPr>
        </p:nvSpPr>
        <p:spPr>
          <a:xfrm>
            <a:off x="9078163" y="7005299"/>
            <a:ext cx="642680" cy="302387"/>
          </a:xfrm>
        </p:spPr>
        <p:txBody>
          <a:bodyPr/>
          <a:lstStyle>
            <a:lvl1pPr>
              <a:defRPr>
                <a:solidFill>
                  <a:schemeClr val="bg1"/>
                </a:solidFill>
              </a:defRPr>
            </a:lvl1pPr>
          </a:lstStyle>
          <a:p>
            <a:pPr>
              <a:defRPr/>
            </a:pPr>
            <a:r>
              <a:rPr lang="en-US" dirty="0"/>
              <a:t>L12.</a:t>
            </a:r>
            <a:fld id="{09D3052C-48B8-49A1-BD91-C0F7EF44493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4031" y="1894959"/>
            <a:ext cx="4452276" cy="485835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24318" y="1894959"/>
            <a:ext cx="4452276" cy="4858351"/>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a:xfrm>
            <a:off x="408878" y="6904037"/>
            <a:ext cx="2352146" cy="405049"/>
          </a:xfrm>
          <a:prstGeom prst="rect">
            <a:avLst/>
          </a:prstGeom>
        </p:spPr>
        <p:txBody>
          <a:bodyPr vert="horz" lIns="100794" tIns="50397" rIns="100794" bIns="50397" rtlCol="0" anchor="ctr"/>
          <a:lstStyle>
            <a:lvl1pPr algn="ctr">
              <a:defRPr sz="1200" b="1">
                <a:solidFill>
                  <a:schemeClr val="tx2"/>
                </a:solidFill>
              </a:defRPr>
            </a:lvl1pPr>
          </a:lstStyle>
          <a:p>
            <a:pPr>
              <a:defRPr/>
            </a:pPr>
            <a:r>
              <a:rPr lang="en-US" dirty="0"/>
              <a:t>October 21, 2016</a:t>
            </a:r>
          </a:p>
        </p:txBody>
      </p:sp>
      <p:sp>
        <p:nvSpPr>
          <p:cNvPr id="10" name="Footer Placeholder 4"/>
          <p:cNvSpPr>
            <a:spLocks noGrp="1"/>
          </p:cNvSpPr>
          <p:nvPr>
            <p:ph type="ftr" sz="quarter" idx="3"/>
          </p:nvPr>
        </p:nvSpPr>
        <p:spPr>
          <a:xfrm>
            <a:off x="2906712" y="6904037"/>
            <a:ext cx="6019800" cy="405049"/>
          </a:xfrm>
          <a:prstGeom prst="rect">
            <a:avLst/>
          </a:prstGeom>
        </p:spPr>
        <p:txBody>
          <a:bodyPr vert="horz" lIns="100794" tIns="50397" rIns="100794" bIns="50397" rtlCol="0" anchor="ctr"/>
          <a:lstStyle>
            <a:lvl1pPr algn="l">
              <a:defRPr sz="1200">
                <a:solidFill>
                  <a:schemeClr val="tx2"/>
                </a:solidFill>
              </a:defRPr>
            </a:lvl1pPr>
          </a:lstStyle>
          <a:p>
            <a:pPr>
              <a:defRPr/>
            </a:pPr>
            <a:r>
              <a:rPr lang="nl-NL" dirty="0"/>
              <a:t>Winter 2017 UW Tacoma CTC Meeting</a:t>
            </a:r>
            <a:endParaRPr lang="en-US" dirty="0"/>
          </a:p>
          <a:p>
            <a:pPr>
              <a:defRPr/>
            </a:pPr>
            <a:r>
              <a:rPr lang="en-US" dirty="0"/>
              <a:t>Institute of Technology, University of Washington - Tacoma</a:t>
            </a:r>
          </a:p>
        </p:txBody>
      </p:sp>
      <p:sp>
        <p:nvSpPr>
          <p:cNvPr id="11" name="Slide Number Placeholder 5"/>
          <p:cNvSpPr>
            <a:spLocks noGrp="1"/>
          </p:cNvSpPr>
          <p:nvPr>
            <p:ph type="sldNum" sz="quarter" idx="4"/>
          </p:nvPr>
        </p:nvSpPr>
        <p:spPr>
          <a:xfrm>
            <a:off x="9078163" y="7005299"/>
            <a:ext cx="642680" cy="302387"/>
          </a:xfrm>
          <a:prstGeom prst="rect">
            <a:avLst/>
          </a:prstGeom>
          <a:ln w="19050">
            <a:noFill/>
          </a:ln>
        </p:spPr>
        <p:txBody>
          <a:bodyPr vert="horz" lIns="100794" tIns="50397" rIns="100794" bIns="50397" rtlCol="0" anchor="ctr"/>
          <a:lstStyle>
            <a:lvl1pPr algn="ctr">
              <a:defRPr sz="1200">
                <a:solidFill>
                  <a:schemeClr val="tx2"/>
                </a:solidFill>
              </a:defRPr>
            </a:lvl1pPr>
          </a:lstStyle>
          <a:p>
            <a:pPr>
              <a:defRPr/>
            </a:pPr>
            <a:r>
              <a:rPr lang="en-US" dirty="0"/>
              <a:t>L9.</a:t>
            </a:r>
            <a:fld id="{09D3052C-48B8-49A1-BD91-C0F7EF44493E}"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4031" y="1898669"/>
            <a:ext cx="4454027" cy="705219"/>
          </a:xfrm>
        </p:spPr>
        <p:txBody>
          <a:bodyPr anchor="b"/>
          <a:lstStyle>
            <a:lvl1pPr marL="0" indent="0" algn="ctr">
              <a:buNone/>
              <a:defRPr sz="2600" b="0">
                <a:solidFill>
                  <a:schemeClr val="tx2"/>
                </a:solidFill>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a:t>Click to edit Master text styles</a:t>
            </a:r>
          </a:p>
        </p:txBody>
      </p:sp>
      <p:sp>
        <p:nvSpPr>
          <p:cNvPr id="4" name="Content Placeholder 3"/>
          <p:cNvSpPr>
            <a:spLocks noGrp="1"/>
          </p:cNvSpPr>
          <p:nvPr>
            <p:ph sz="half" idx="2"/>
          </p:nvPr>
        </p:nvSpPr>
        <p:spPr>
          <a:xfrm>
            <a:off x="504031" y="2687884"/>
            <a:ext cx="4454027" cy="4065076"/>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20818" y="1898669"/>
            <a:ext cx="4455776" cy="705219"/>
          </a:xfrm>
        </p:spPr>
        <p:txBody>
          <a:bodyPr anchor="b"/>
          <a:lstStyle>
            <a:lvl1pPr marL="0" indent="0" algn="ctr">
              <a:buNone/>
              <a:defRPr sz="2600" b="0">
                <a:solidFill>
                  <a:schemeClr val="tx2"/>
                </a:solidFill>
              </a:defRPr>
            </a:lvl1pPr>
            <a:lvl2pPr marL="503972" indent="0">
              <a:buNone/>
              <a:defRPr sz="2200" b="1"/>
            </a:lvl2pPr>
            <a:lvl3pPr marL="1007943" indent="0">
              <a:buNone/>
              <a:defRPr sz="2000" b="1"/>
            </a:lvl3pPr>
            <a:lvl4pPr marL="1511915" indent="0">
              <a:buNone/>
              <a:defRPr sz="1800" b="1"/>
            </a:lvl4pPr>
            <a:lvl5pPr marL="2015886" indent="0">
              <a:buNone/>
              <a:defRPr sz="1800" b="1"/>
            </a:lvl5pPr>
            <a:lvl6pPr marL="2519858" indent="0">
              <a:buNone/>
              <a:defRPr sz="1800" b="1"/>
            </a:lvl6pPr>
            <a:lvl7pPr marL="3023829" indent="0">
              <a:buNone/>
              <a:defRPr sz="1800" b="1"/>
            </a:lvl7pPr>
            <a:lvl8pPr marL="3527801" indent="0">
              <a:buNone/>
              <a:defRPr sz="1800" b="1"/>
            </a:lvl8pPr>
            <a:lvl9pPr marL="4031772"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20818" y="2687884"/>
            <a:ext cx="4455776" cy="4065076"/>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p>
        </p:txBody>
      </p:sp>
      <p:sp>
        <p:nvSpPr>
          <p:cNvPr id="11" name="Date Placeholder 3"/>
          <p:cNvSpPr>
            <a:spLocks noGrp="1"/>
          </p:cNvSpPr>
          <p:nvPr>
            <p:ph type="dt" sz="half" idx="10"/>
          </p:nvPr>
        </p:nvSpPr>
        <p:spPr>
          <a:xfrm>
            <a:off x="408878" y="6904037"/>
            <a:ext cx="2352146" cy="405049"/>
          </a:xfrm>
          <a:prstGeom prst="rect">
            <a:avLst/>
          </a:prstGeom>
        </p:spPr>
        <p:txBody>
          <a:bodyPr vert="horz" lIns="100794" tIns="50397" rIns="100794" bIns="50397" rtlCol="0" anchor="ctr"/>
          <a:lstStyle>
            <a:lvl1pPr algn="ctr">
              <a:defRPr sz="1200" b="1">
                <a:solidFill>
                  <a:schemeClr val="tx2"/>
                </a:solidFill>
              </a:defRPr>
            </a:lvl1pPr>
          </a:lstStyle>
          <a:p>
            <a:pPr>
              <a:defRPr/>
            </a:pPr>
            <a:r>
              <a:rPr lang="en-US"/>
              <a:t>October 7, 2016</a:t>
            </a:r>
            <a:endParaRPr lang="en-US" dirty="0"/>
          </a:p>
        </p:txBody>
      </p:sp>
      <p:sp>
        <p:nvSpPr>
          <p:cNvPr id="12" name="Footer Placeholder 4"/>
          <p:cNvSpPr>
            <a:spLocks noGrp="1"/>
          </p:cNvSpPr>
          <p:nvPr>
            <p:ph type="ftr" sz="quarter" idx="11"/>
          </p:nvPr>
        </p:nvSpPr>
        <p:spPr>
          <a:xfrm>
            <a:off x="2906712" y="6904037"/>
            <a:ext cx="6019800" cy="405049"/>
          </a:xfrm>
          <a:prstGeom prst="rect">
            <a:avLst/>
          </a:prstGeom>
        </p:spPr>
        <p:txBody>
          <a:bodyPr vert="horz" lIns="100794" tIns="50397" rIns="100794" bIns="50397" rtlCol="0" anchor="ctr"/>
          <a:lstStyle>
            <a:lvl1pPr algn="l">
              <a:defRPr sz="1200">
                <a:solidFill>
                  <a:schemeClr val="tx2"/>
                </a:solidFill>
              </a:defRPr>
            </a:lvl1pPr>
          </a:lstStyle>
          <a:p>
            <a:pPr>
              <a:defRPr/>
            </a:pPr>
            <a:r>
              <a:rPr lang="nl-NL" dirty="0"/>
              <a:t>Winter 2017 UW Tacoma CTC Meeting</a:t>
            </a:r>
            <a:endParaRPr lang="en-US" dirty="0"/>
          </a:p>
          <a:p>
            <a:pPr>
              <a:defRPr/>
            </a:pPr>
            <a:r>
              <a:rPr lang="en-US" dirty="0"/>
              <a:t>Institute of Technology, University of Washington - Tacoma</a:t>
            </a:r>
          </a:p>
        </p:txBody>
      </p:sp>
      <p:sp>
        <p:nvSpPr>
          <p:cNvPr id="13" name="Slide Number Placeholder 5"/>
          <p:cNvSpPr>
            <a:spLocks noGrp="1"/>
          </p:cNvSpPr>
          <p:nvPr>
            <p:ph type="sldNum" sz="quarter" idx="12"/>
          </p:nvPr>
        </p:nvSpPr>
        <p:spPr>
          <a:xfrm>
            <a:off x="9078163" y="7005299"/>
            <a:ext cx="642680" cy="302387"/>
          </a:xfrm>
          <a:prstGeom prst="rect">
            <a:avLst/>
          </a:prstGeom>
          <a:ln w="19050">
            <a:noFill/>
          </a:ln>
        </p:spPr>
        <p:txBody>
          <a:bodyPr vert="horz" lIns="100794" tIns="50397" rIns="100794" bIns="50397" rtlCol="0" anchor="ctr"/>
          <a:lstStyle>
            <a:lvl1pPr algn="ctr">
              <a:defRPr sz="1200">
                <a:solidFill>
                  <a:schemeClr val="tx2"/>
                </a:solidFill>
              </a:defRPr>
            </a:lvl1pPr>
          </a:lstStyle>
          <a:p>
            <a:pPr>
              <a:defRPr/>
            </a:pPr>
            <a:r>
              <a:rPr lang="en-US" dirty="0"/>
              <a:t>L1.</a:t>
            </a:r>
            <a:fld id="{09D3052C-48B8-49A1-BD91-C0F7EF44493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3"/>
          <p:cNvSpPr>
            <a:spLocks noGrp="1"/>
          </p:cNvSpPr>
          <p:nvPr>
            <p:ph type="dt" sz="half" idx="2"/>
          </p:nvPr>
        </p:nvSpPr>
        <p:spPr>
          <a:xfrm>
            <a:off x="408878" y="6904037"/>
            <a:ext cx="2352146" cy="405049"/>
          </a:xfrm>
          <a:prstGeom prst="rect">
            <a:avLst/>
          </a:prstGeom>
        </p:spPr>
        <p:txBody>
          <a:bodyPr vert="horz" lIns="100794" tIns="50397" rIns="100794" bIns="50397" rtlCol="0" anchor="ctr"/>
          <a:lstStyle>
            <a:lvl1pPr algn="ctr">
              <a:defRPr sz="1400" b="1">
                <a:solidFill>
                  <a:schemeClr val="tx2"/>
                </a:solidFill>
                <a:latin typeface="Calibri" panose="020F0502020204030204" pitchFamily="34" charset="0"/>
              </a:defRPr>
            </a:lvl1pPr>
          </a:lstStyle>
          <a:p>
            <a:pPr>
              <a:defRPr/>
            </a:pPr>
            <a:r>
              <a:rPr lang="en-US" dirty="0"/>
              <a:t>October 24, 2016</a:t>
            </a:r>
          </a:p>
        </p:txBody>
      </p:sp>
      <p:sp>
        <p:nvSpPr>
          <p:cNvPr id="8" name="Footer Placeholder 4"/>
          <p:cNvSpPr>
            <a:spLocks noGrp="1"/>
          </p:cNvSpPr>
          <p:nvPr>
            <p:ph type="ftr" sz="quarter" idx="3"/>
          </p:nvPr>
        </p:nvSpPr>
        <p:spPr>
          <a:xfrm>
            <a:off x="2906712" y="6904037"/>
            <a:ext cx="6019800" cy="405049"/>
          </a:xfrm>
          <a:prstGeom prst="rect">
            <a:avLst/>
          </a:prstGeom>
        </p:spPr>
        <p:txBody>
          <a:bodyPr vert="horz" lIns="100794" tIns="50397" rIns="100794" bIns="50397" rtlCol="0" anchor="ctr"/>
          <a:lstStyle>
            <a:lvl1pPr algn="l">
              <a:defRPr sz="1300" b="0">
                <a:solidFill>
                  <a:schemeClr val="tx2"/>
                </a:solidFill>
                <a:latin typeface="Calibri" panose="020F0502020204030204" pitchFamily="34" charset="0"/>
              </a:defRPr>
            </a:lvl1pPr>
          </a:lstStyle>
          <a:p>
            <a:pPr>
              <a:defRPr/>
            </a:pPr>
            <a:r>
              <a:rPr lang="nl-NL" dirty="0"/>
              <a:t>Winter 2017 UW Tacoma CTC Meeting</a:t>
            </a:r>
            <a:endParaRPr lang="en-US" dirty="0"/>
          </a:p>
          <a:p>
            <a:pPr>
              <a:defRPr/>
            </a:pPr>
            <a:r>
              <a:rPr lang="en-US" dirty="0"/>
              <a:t>Institute of Technology, University of Washington - Tacoma</a:t>
            </a:r>
          </a:p>
        </p:txBody>
      </p:sp>
      <p:sp>
        <p:nvSpPr>
          <p:cNvPr id="9" name="Slide Number Placeholder 5"/>
          <p:cNvSpPr>
            <a:spLocks noGrp="1"/>
          </p:cNvSpPr>
          <p:nvPr>
            <p:ph type="sldNum" sz="quarter" idx="4"/>
          </p:nvPr>
        </p:nvSpPr>
        <p:spPr>
          <a:xfrm>
            <a:off x="9078163" y="7005299"/>
            <a:ext cx="642680" cy="302387"/>
          </a:xfrm>
          <a:prstGeom prst="rect">
            <a:avLst/>
          </a:prstGeom>
          <a:ln w="19050">
            <a:noFill/>
          </a:ln>
        </p:spPr>
        <p:txBody>
          <a:bodyPr vert="horz" lIns="100794" tIns="50397" rIns="100794" bIns="50397" rtlCol="0" anchor="ctr"/>
          <a:lstStyle>
            <a:lvl1pPr algn="ctr">
              <a:defRPr sz="1200">
                <a:solidFill>
                  <a:schemeClr val="tx2"/>
                </a:solidFill>
                <a:latin typeface="Calibri" panose="020F0502020204030204" pitchFamily="34" charset="0"/>
              </a:defRPr>
            </a:lvl1pPr>
          </a:lstStyle>
          <a:p>
            <a:pPr>
              <a:defRPr/>
            </a:pPr>
            <a:r>
              <a:rPr lang="en-US" dirty="0"/>
              <a:t>L10.</a:t>
            </a:r>
            <a:fld id="{09D3052C-48B8-49A1-BD91-C0F7EF44493E}"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68011" y="166360"/>
            <a:ext cx="9736448" cy="7227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6" name="Date Placeholder 3"/>
          <p:cNvSpPr>
            <a:spLocks noGrp="1"/>
          </p:cNvSpPr>
          <p:nvPr>
            <p:ph type="dt" sz="half" idx="2"/>
          </p:nvPr>
        </p:nvSpPr>
        <p:spPr>
          <a:xfrm>
            <a:off x="408878" y="6904037"/>
            <a:ext cx="2352146" cy="405049"/>
          </a:xfrm>
          <a:prstGeom prst="rect">
            <a:avLst/>
          </a:prstGeom>
        </p:spPr>
        <p:txBody>
          <a:bodyPr vert="horz" lIns="100794" tIns="50397" rIns="100794" bIns="50397" rtlCol="0" anchor="ctr"/>
          <a:lstStyle>
            <a:lvl1pPr algn="ctr">
              <a:defRPr sz="1200" b="1">
                <a:solidFill>
                  <a:schemeClr val="tx2"/>
                </a:solidFill>
              </a:defRPr>
            </a:lvl1pPr>
          </a:lstStyle>
          <a:p>
            <a:pPr>
              <a:defRPr/>
            </a:pPr>
            <a:r>
              <a:rPr lang="en-US" dirty="0"/>
              <a:t>October 24, 2016</a:t>
            </a:r>
          </a:p>
        </p:txBody>
      </p:sp>
      <p:sp>
        <p:nvSpPr>
          <p:cNvPr id="7" name="Footer Placeholder 4"/>
          <p:cNvSpPr>
            <a:spLocks noGrp="1"/>
          </p:cNvSpPr>
          <p:nvPr>
            <p:ph type="ftr" sz="quarter" idx="3"/>
          </p:nvPr>
        </p:nvSpPr>
        <p:spPr>
          <a:xfrm>
            <a:off x="2906712" y="6904037"/>
            <a:ext cx="6019800" cy="405049"/>
          </a:xfrm>
          <a:prstGeom prst="rect">
            <a:avLst/>
          </a:prstGeom>
        </p:spPr>
        <p:txBody>
          <a:bodyPr vert="horz" lIns="100794" tIns="50397" rIns="100794" bIns="50397" rtlCol="0" anchor="ctr"/>
          <a:lstStyle>
            <a:lvl1pPr algn="l">
              <a:defRPr sz="1200">
                <a:solidFill>
                  <a:schemeClr val="tx2"/>
                </a:solidFill>
              </a:defRPr>
            </a:lvl1pPr>
          </a:lstStyle>
          <a:p>
            <a:pPr>
              <a:defRPr/>
            </a:pPr>
            <a:r>
              <a:rPr lang="nl-NL" dirty="0"/>
              <a:t>Winter 2017 UW Tacoma CTC Meeting</a:t>
            </a:r>
            <a:endParaRPr lang="en-US" dirty="0"/>
          </a:p>
          <a:p>
            <a:pPr>
              <a:defRPr/>
            </a:pPr>
            <a:r>
              <a:rPr lang="en-US" dirty="0"/>
              <a:t>Institute of Technology, University of Washington - Tacoma</a:t>
            </a:r>
          </a:p>
        </p:txBody>
      </p:sp>
      <p:sp>
        <p:nvSpPr>
          <p:cNvPr id="8" name="Slide Number Placeholder 5"/>
          <p:cNvSpPr>
            <a:spLocks noGrp="1"/>
          </p:cNvSpPr>
          <p:nvPr>
            <p:ph type="sldNum" sz="quarter" idx="4"/>
          </p:nvPr>
        </p:nvSpPr>
        <p:spPr>
          <a:xfrm>
            <a:off x="9078163" y="7005299"/>
            <a:ext cx="642680" cy="302387"/>
          </a:xfrm>
          <a:prstGeom prst="rect">
            <a:avLst/>
          </a:prstGeom>
          <a:ln w="19050">
            <a:noFill/>
          </a:ln>
        </p:spPr>
        <p:txBody>
          <a:bodyPr vert="horz" lIns="100794" tIns="50397" rIns="100794" bIns="50397" rtlCol="0" anchor="ctr"/>
          <a:lstStyle>
            <a:lvl1pPr algn="ctr">
              <a:defRPr sz="1050">
                <a:solidFill>
                  <a:schemeClr val="tx2"/>
                </a:solidFill>
              </a:defRPr>
            </a:lvl1pPr>
          </a:lstStyle>
          <a:p>
            <a:pPr>
              <a:defRPr/>
            </a:pPr>
            <a:r>
              <a:rPr lang="en-US" dirty="0"/>
              <a:t>L10.</a:t>
            </a:r>
            <a:fld id="{09D3052C-48B8-49A1-BD91-C0F7EF44493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0080625" cy="75596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8" name="Rectangle 7"/>
          <p:cNvSpPr/>
          <p:nvPr/>
        </p:nvSpPr>
        <p:spPr>
          <a:xfrm>
            <a:off x="7728479" y="166313"/>
            <a:ext cx="2184135" cy="72270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useBgFill="1">
        <p:nvSpPr>
          <p:cNvPr id="9" name="Rectangle 8"/>
          <p:cNvSpPr/>
          <p:nvPr/>
        </p:nvSpPr>
        <p:spPr>
          <a:xfrm>
            <a:off x="168011" y="167993"/>
            <a:ext cx="7392458" cy="72236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3" name="Content Placeholder 2"/>
          <p:cNvSpPr>
            <a:spLocks noGrp="1"/>
          </p:cNvSpPr>
          <p:nvPr>
            <p:ph idx="1"/>
          </p:nvPr>
        </p:nvSpPr>
        <p:spPr>
          <a:xfrm>
            <a:off x="672042" y="335986"/>
            <a:ext cx="6468401"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893130" y="2348539"/>
            <a:ext cx="1844754" cy="3104507"/>
          </a:xfrm>
        </p:spPr>
        <p:txBody>
          <a:bodyPr tIns="0"/>
          <a:lstStyle>
            <a:lvl1pPr marL="0" indent="0">
              <a:buNone/>
              <a:defRPr sz="1500">
                <a:solidFill>
                  <a:srgbClr val="FFFFFF"/>
                </a:solidFill>
              </a:defRPr>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a:t>Click to edit Master text styles</a:t>
            </a:r>
          </a:p>
        </p:txBody>
      </p:sp>
      <p:sp>
        <p:nvSpPr>
          <p:cNvPr id="11" name="Title 10"/>
          <p:cNvSpPr>
            <a:spLocks noGrp="1"/>
          </p:cNvSpPr>
          <p:nvPr>
            <p:ph type="title"/>
          </p:nvPr>
        </p:nvSpPr>
        <p:spPr>
          <a:xfrm>
            <a:off x="7893129" y="503978"/>
            <a:ext cx="1847299" cy="1844561"/>
          </a:xfrm>
        </p:spPr>
        <p:txBody>
          <a:bodyPr anchor="b"/>
          <a:lstStyle>
            <a:lvl1pPr algn="l">
              <a:defRPr sz="2200" spc="165" baseline="0"/>
            </a:lvl1pPr>
          </a:lstStyle>
          <a:p>
            <a:r>
              <a:rPr lang="en-US"/>
              <a:t>Click to edit Master title style</a:t>
            </a:r>
            <a:endParaRPr lang="en-US" dirty="0"/>
          </a:p>
        </p:txBody>
      </p:sp>
      <p:sp>
        <p:nvSpPr>
          <p:cNvPr id="12" name="Date Placeholder 3"/>
          <p:cNvSpPr>
            <a:spLocks noGrp="1"/>
          </p:cNvSpPr>
          <p:nvPr>
            <p:ph type="dt" sz="half" idx="10"/>
          </p:nvPr>
        </p:nvSpPr>
        <p:spPr>
          <a:xfrm>
            <a:off x="408878" y="6904037"/>
            <a:ext cx="2352146" cy="405049"/>
          </a:xfrm>
          <a:prstGeom prst="rect">
            <a:avLst/>
          </a:prstGeom>
        </p:spPr>
        <p:txBody>
          <a:bodyPr vert="horz" lIns="100794" tIns="50397" rIns="100794" bIns="50397" rtlCol="0" anchor="ctr"/>
          <a:lstStyle>
            <a:lvl1pPr algn="ctr">
              <a:defRPr sz="1200" b="1">
                <a:solidFill>
                  <a:schemeClr val="tx2"/>
                </a:solidFill>
              </a:defRPr>
            </a:lvl1pPr>
          </a:lstStyle>
          <a:p>
            <a:pPr>
              <a:defRPr/>
            </a:pPr>
            <a:r>
              <a:rPr lang="en-US"/>
              <a:t>October 7, 2016</a:t>
            </a:r>
            <a:endParaRPr lang="en-US" dirty="0"/>
          </a:p>
        </p:txBody>
      </p:sp>
      <p:sp>
        <p:nvSpPr>
          <p:cNvPr id="13" name="Footer Placeholder 4"/>
          <p:cNvSpPr>
            <a:spLocks noGrp="1"/>
          </p:cNvSpPr>
          <p:nvPr>
            <p:ph type="ftr" sz="quarter" idx="3"/>
          </p:nvPr>
        </p:nvSpPr>
        <p:spPr>
          <a:xfrm>
            <a:off x="2906712" y="6904037"/>
            <a:ext cx="6019800" cy="405049"/>
          </a:xfrm>
          <a:prstGeom prst="rect">
            <a:avLst/>
          </a:prstGeom>
        </p:spPr>
        <p:txBody>
          <a:bodyPr vert="horz" lIns="100794" tIns="50397" rIns="100794" bIns="50397" rtlCol="0" anchor="ctr"/>
          <a:lstStyle>
            <a:lvl1pPr algn="l">
              <a:defRPr sz="1200">
                <a:solidFill>
                  <a:schemeClr val="tx2"/>
                </a:solidFill>
              </a:defRPr>
            </a:lvl1pPr>
          </a:lstStyle>
          <a:p>
            <a:pPr>
              <a:defRPr/>
            </a:pPr>
            <a:r>
              <a:rPr lang="nl-NL" dirty="0"/>
              <a:t>Winter 2017 UW Tacoma CTC Meeting</a:t>
            </a:r>
            <a:endParaRPr lang="en-US" dirty="0"/>
          </a:p>
          <a:p>
            <a:pPr>
              <a:defRPr/>
            </a:pPr>
            <a:r>
              <a:rPr lang="en-US" dirty="0"/>
              <a:t>Institute of Technology, University of Washington - Tacoma</a:t>
            </a:r>
          </a:p>
        </p:txBody>
      </p:sp>
      <p:sp>
        <p:nvSpPr>
          <p:cNvPr id="14" name="Slide Number Placeholder 5"/>
          <p:cNvSpPr>
            <a:spLocks noGrp="1"/>
          </p:cNvSpPr>
          <p:nvPr>
            <p:ph type="sldNum" sz="quarter" idx="4"/>
          </p:nvPr>
        </p:nvSpPr>
        <p:spPr>
          <a:xfrm>
            <a:off x="9078163" y="7005299"/>
            <a:ext cx="642680" cy="302387"/>
          </a:xfrm>
          <a:prstGeom prst="rect">
            <a:avLst/>
          </a:prstGeom>
          <a:ln w="19050">
            <a:noFill/>
          </a:ln>
        </p:spPr>
        <p:txBody>
          <a:bodyPr vert="horz" lIns="100794" tIns="50397" rIns="100794" bIns="50397" rtlCol="0" anchor="ctr"/>
          <a:lstStyle>
            <a:lvl1pPr algn="ctr">
              <a:defRPr sz="1200">
                <a:solidFill>
                  <a:schemeClr val="tx2"/>
                </a:solidFill>
              </a:defRPr>
            </a:lvl1pPr>
          </a:lstStyle>
          <a:p>
            <a:pPr>
              <a:defRPr/>
            </a:pPr>
            <a:r>
              <a:rPr lang="en-US" dirty="0"/>
              <a:t>L1.</a:t>
            </a:r>
            <a:fld id="{09D3052C-48B8-49A1-BD91-C0F7EF44493E}"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0080625" cy="75596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useBgFill="1">
        <p:nvSpPr>
          <p:cNvPr id="9" name="Rectangle 8"/>
          <p:cNvSpPr/>
          <p:nvPr/>
        </p:nvSpPr>
        <p:spPr>
          <a:xfrm>
            <a:off x="7728479" y="166313"/>
            <a:ext cx="2184135" cy="72270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3" name="Picture Placeholder 2"/>
          <p:cNvSpPr>
            <a:spLocks noGrp="1"/>
          </p:cNvSpPr>
          <p:nvPr>
            <p:ph type="pic" idx="1"/>
          </p:nvPr>
        </p:nvSpPr>
        <p:spPr>
          <a:xfrm>
            <a:off x="168011" y="167993"/>
            <a:ext cx="7392458" cy="7223689"/>
          </a:xfrm>
        </p:spPr>
        <p:txBody>
          <a:bodyPr anchor="ctr"/>
          <a:lstStyle>
            <a:lvl1pPr marL="0" indent="0" algn="ctr">
              <a:buNone/>
              <a:defRPr sz="3500"/>
            </a:lvl1pPr>
            <a:lvl2pPr marL="503972" indent="0">
              <a:buNone/>
              <a:defRPr sz="3100"/>
            </a:lvl2pPr>
            <a:lvl3pPr marL="1007943" indent="0">
              <a:buNone/>
              <a:defRPr sz="2600"/>
            </a:lvl3pPr>
            <a:lvl4pPr marL="1511915" indent="0">
              <a:buNone/>
              <a:defRPr sz="2200"/>
            </a:lvl4pPr>
            <a:lvl5pPr marL="2015886" indent="0">
              <a:buNone/>
              <a:defRPr sz="2200"/>
            </a:lvl5pPr>
            <a:lvl6pPr marL="2519858" indent="0">
              <a:buNone/>
              <a:defRPr sz="2200"/>
            </a:lvl6pPr>
            <a:lvl7pPr marL="3023829" indent="0">
              <a:buNone/>
              <a:defRPr sz="2200"/>
            </a:lvl7pPr>
            <a:lvl8pPr marL="3527801" indent="0">
              <a:buNone/>
              <a:defRPr sz="2200"/>
            </a:lvl8pPr>
            <a:lvl9pPr marL="4031772"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7896489" y="2351899"/>
            <a:ext cx="1848115" cy="3275859"/>
          </a:xfrm>
        </p:spPr>
        <p:txBody>
          <a:bodyPr tIns="0"/>
          <a:lstStyle>
            <a:lvl1pPr marL="0" indent="0">
              <a:buNone/>
              <a:defRPr sz="1500">
                <a:solidFill>
                  <a:schemeClr val="tx1"/>
                </a:solidFill>
              </a:defRPr>
            </a:lvl1pPr>
            <a:lvl2pPr marL="503972" indent="0">
              <a:buNone/>
              <a:defRPr sz="1300"/>
            </a:lvl2pPr>
            <a:lvl3pPr marL="1007943" indent="0">
              <a:buNone/>
              <a:defRPr sz="1100"/>
            </a:lvl3pPr>
            <a:lvl4pPr marL="1511915" indent="0">
              <a:buNone/>
              <a:defRPr sz="1000"/>
            </a:lvl4pPr>
            <a:lvl5pPr marL="2015886" indent="0">
              <a:buNone/>
              <a:defRPr sz="1000"/>
            </a:lvl5pPr>
            <a:lvl6pPr marL="2519858" indent="0">
              <a:buNone/>
              <a:defRPr sz="1000"/>
            </a:lvl6pPr>
            <a:lvl7pPr marL="3023829" indent="0">
              <a:buNone/>
              <a:defRPr sz="1000"/>
            </a:lvl7pPr>
            <a:lvl8pPr marL="3527801" indent="0">
              <a:buNone/>
              <a:defRPr sz="1000"/>
            </a:lvl8pPr>
            <a:lvl9pPr marL="4031772" indent="0">
              <a:buNone/>
              <a:defRPr sz="1000"/>
            </a:lvl9pPr>
          </a:lstStyle>
          <a:p>
            <a:pPr lvl="0"/>
            <a:r>
              <a:rPr lang="en-US"/>
              <a:t>Click to edit Master text styles</a:t>
            </a:r>
          </a:p>
        </p:txBody>
      </p:sp>
      <p:sp>
        <p:nvSpPr>
          <p:cNvPr id="10" name="Title 9"/>
          <p:cNvSpPr>
            <a:spLocks noGrp="1"/>
          </p:cNvSpPr>
          <p:nvPr>
            <p:ph type="title"/>
          </p:nvPr>
        </p:nvSpPr>
        <p:spPr>
          <a:xfrm>
            <a:off x="7896489" y="507338"/>
            <a:ext cx="1848115" cy="1844561"/>
          </a:xfrm>
        </p:spPr>
        <p:txBody>
          <a:bodyPr anchor="b"/>
          <a:lstStyle>
            <a:lvl1pPr algn="l">
              <a:defRPr sz="2200" spc="165"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68011" y="1802253"/>
            <a:ext cx="9736448" cy="55617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8" name="Rectangle 7"/>
          <p:cNvSpPr/>
          <p:nvPr/>
        </p:nvSpPr>
        <p:spPr>
          <a:xfrm>
            <a:off x="168010" y="167994"/>
            <a:ext cx="9716875" cy="14842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2" name="Title Placeholder 1"/>
          <p:cNvSpPr>
            <a:spLocks noGrp="1"/>
          </p:cNvSpPr>
          <p:nvPr>
            <p:ph type="title"/>
          </p:nvPr>
        </p:nvSpPr>
        <p:spPr>
          <a:xfrm>
            <a:off x="420026" y="392255"/>
            <a:ext cx="9239757" cy="1162274"/>
          </a:xfrm>
          <a:prstGeom prst="rect">
            <a:avLst/>
          </a:prstGeom>
        </p:spPr>
        <p:txBody>
          <a:bodyPr vert="horz" lIns="100794" tIns="50397" rIns="100794" bIns="50397"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20026" y="1894957"/>
            <a:ext cx="9269118" cy="4858351"/>
          </a:xfrm>
          <a:prstGeom prst="rect">
            <a:avLst/>
          </a:prstGeom>
        </p:spPr>
        <p:txBody>
          <a:bodyPr vert="horz" lIns="100794" tIns="50397" rIns="100794" bIns="503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8878" y="6904037"/>
            <a:ext cx="2352146" cy="405049"/>
          </a:xfrm>
          <a:prstGeom prst="rect">
            <a:avLst/>
          </a:prstGeom>
        </p:spPr>
        <p:txBody>
          <a:bodyPr vert="horz" lIns="100794" tIns="50397" rIns="100794" bIns="50397" rtlCol="0" anchor="ctr"/>
          <a:lstStyle>
            <a:lvl1pPr algn="ctr">
              <a:defRPr sz="1200" b="1">
                <a:solidFill>
                  <a:schemeClr val="tx2"/>
                </a:solidFill>
              </a:defRPr>
            </a:lvl1pPr>
          </a:lstStyle>
          <a:p>
            <a:pPr>
              <a:defRPr/>
            </a:pPr>
            <a:r>
              <a:rPr lang="en-US" dirty="0"/>
              <a:t>February 24, 2017</a:t>
            </a:r>
          </a:p>
        </p:txBody>
      </p:sp>
      <p:sp>
        <p:nvSpPr>
          <p:cNvPr id="5" name="Footer Placeholder 4"/>
          <p:cNvSpPr>
            <a:spLocks noGrp="1"/>
          </p:cNvSpPr>
          <p:nvPr>
            <p:ph type="ftr" sz="quarter" idx="3"/>
          </p:nvPr>
        </p:nvSpPr>
        <p:spPr>
          <a:xfrm>
            <a:off x="2906712" y="6904037"/>
            <a:ext cx="6019800" cy="405049"/>
          </a:xfrm>
          <a:prstGeom prst="rect">
            <a:avLst/>
          </a:prstGeom>
        </p:spPr>
        <p:txBody>
          <a:bodyPr vert="horz" lIns="100794" tIns="50397" rIns="100794" bIns="50397" rtlCol="0" anchor="ctr"/>
          <a:lstStyle>
            <a:lvl1pPr algn="l">
              <a:defRPr sz="1200">
                <a:solidFill>
                  <a:schemeClr val="tx2"/>
                </a:solidFill>
              </a:defRPr>
            </a:lvl1pPr>
          </a:lstStyle>
          <a:p>
            <a:pPr>
              <a:defRPr/>
            </a:pPr>
            <a:r>
              <a:rPr lang="nl-NL" dirty="0"/>
              <a:t>Winter 2017 UW Tacoma CTC Meeting</a:t>
            </a:r>
            <a:endParaRPr lang="en-US" dirty="0"/>
          </a:p>
          <a:p>
            <a:pPr>
              <a:defRPr/>
            </a:pPr>
            <a:r>
              <a:rPr lang="en-US" dirty="0"/>
              <a:t>Institute of Technology, University of Washington - Tacoma</a:t>
            </a:r>
          </a:p>
        </p:txBody>
      </p:sp>
      <p:sp>
        <p:nvSpPr>
          <p:cNvPr id="6" name="Slide Number Placeholder 5"/>
          <p:cNvSpPr>
            <a:spLocks noGrp="1"/>
          </p:cNvSpPr>
          <p:nvPr>
            <p:ph type="sldNum" sz="quarter" idx="4"/>
          </p:nvPr>
        </p:nvSpPr>
        <p:spPr>
          <a:xfrm>
            <a:off x="9078163" y="7005299"/>
            <a:ext cx="642680" cy="302387"/>
          </a:xfrm>
          <a:prstGeom prst="rect">
            <a:avLst/>
          </a:prstGeom>
          <a:ln w="19050">
            <a:noFill/>
          </a:ln>
        </p:spPr>
        <p:txBody>
          <a:bodyPr vert="horz" lIns="100794" tIns="50397" rIns="100794" bIns="50397" rtlCol="0" anchor="ctr"/>
          <a:lstStyle>
            <a:lvl1pPr algn="ctr">
              <a:defRPr sz="1050">
                <a:solidFill>
                  <a:schemeClr val="tx2"/>
                </a:solidFill>
              </a:defRPr>
            </a:lvl1pPr>
          </a:lstStyle>
          <a:p>
            <a:pPr>
              <a:defRPr/>
            </a:pPr>
            <a:fld id="{09D3052C-48B8-49A1-BD91-C0F7EF44493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hdr="0"/>
  <p:txStyles>
    <p:titleStyle>
      <a:lvl1pPr algn="ctr" defTabSz="1007943" rtl="0" eaLnBrk="1" latinLnBrk="0" hangingPunct="1">
        <a:spcBef>
          <a:spcPct val="0"/>
        </a:spcBef>
        <a:buNone/>
        <a:defRPr sz="3500" kern="1200" cap="all" spc="220" baseline="0">
          <a:ln>
            <a:noFill/>
          </a:ln>
          <a:solidFill>
            <a:schemeClr val="bg1"/>
          </a:solidFill>
          <a:effectLst/>
          <a:latin typeface="+mj-lt"/>
          <a:ea typeface="+mj-ea"/>
          <a:cs typeface="+mj-cs"/>
        </a:defRPr>
      </a:lvl1pPr>
    </p:titleStyle>
    <p:bodyStyle>
      <a:lvl1pPr marL="302383" indent="-251986" algn="l" defTabSz="1007943" rtl="0" eaLnBrk="1" latinLnBrk="0" hangingPunct="1">
        <a:spcBef>
          <a:spcPct val="20000"/>
        </a:spcBef>
        <a:buClr>
          <a:schemeClr val="accent1"/>
        </a:buClr>
        <a:buFont typeface="Wingdings 2" pitchFamily="18" charset="2"/>
        <a:buChar char=""/>
        <a:defRPr sz="2200" kern="1200" spc="165" baseline="0">
          <a:solidFill>
            <a:schemeClr val="tx2"/>
          </a:solidFill>
          <a:latin typeface="+mn-lt"/>
          <a:ea typeface="+mn-ea"/>
          <a:cs typeface="+mn-cs"/>
        </a:defRPr>
      </a:lvl1pPr>
      <a:lvl2pPr marL="604766" indent="-201589" algn="l" defTabSz="1007943" rtl="0" eaLnBrk="1" latinLnBrk="0" hangingPunct="1">
        <a:spcBef>
          <a:spcPct val="20000"/>
        </a:spcBef>
        <a:buClr>
          <a:schemeClr val="accent2"/>
        </a:buClr>
        <a:buFont typeface="Wingdings" pitchFamily="2" charset="2"/>
        <a:buChar char="§"/>
        <a:defRPr sz="2000" kern="1200" spc="110" baseline="0">
          <a:solidFill>
            <a:schemeClr val="tx2"/>
          </a:solidFill>
          <a:latin typeface="+mn-lt"/>
          <a:ea typeface="+mn-ea"/>
          <a:cs typeface="+mn-cs"/>
        </a:defRPr>
      </a:lvl2pPr>
      <a:lvl3pPr marL="907149" indent="-201589" algn="l" defTabSz="1007943" rtl="0" eaLnBrk="1" latinLnBrk="0" hangingPunct="1">
        <a:spcBef>
          <a:spcPct val="20000"/>
        </a:spcBef>
        <a:buClr>
          <a:schemeClr val="accent3"/>
        </a:buClr>
        <a:buFont typeface="Wingdings" pitchFamily="2" charset="2"/>
        <a:buChar char="§"/>
        <a:defRPr sz="1800" kern="1200" spc="110" baseline="0">
          <a:solidFill>
            <a:schemeClr val="tx2"/>
          </a:solidFill>
          <a:latin typeface="+mn-lt"/>
          <a:ea typeface="+mn-ea"/>
          <a:cs typeface="+mn-cs"/>
        </a:defRPr>
      </a:lvl3pPr>
      <a:lvl4pPr marL="1209532" indent="-201589" algn="l" defTabSz="1007943" rtl="0" eaLnBrk="1" latinLnBrk="0" hangingPunct="1">
        <a:spcBef>
          <a:spcPct val="20000"/>
        </a:spcBef>
        <a:buClr>
          <a:schemeClr val="accent4"/>
        </a:buClr>
        <a:buFont typeface="Wingdings" pitchFamily="2" charset="2"/>
        <a:buChar char="§"/>
        <a:defRPr sz="1500" kern="1200">
          <a:solidFill>
            <a:schemeClr val="tx2"/>
          </a:solidFill>
          <a:latin typeface="+mn-lt"/>
          <a:ea typeface="+mn-ea"/>
          <a:cs typeface="+mn-cs"/>
        </a:defRPr>
      </a:lvl4pPr>
      <a:lvl5pPr marL="1411120" indent="-201589" algn="l" defTabSz="1007943" rtl="0" eaLnBrk="1" latinLnBrk="0" hangingPunct="1">
        <a:spcBef>
          <a:spcPct val="20000"/>
        </a:spcBef>
        <a:buClr>
          <a:schemeClr val="accent6"/>
        </a:buClr>
        <a:buFont typeface="Wingdings" pitchFamily="2" charset="2"/>
        <a:buChar char="§"/>
        <a:defRPr sz="1400" kern="1200" spc="110" baseline="0">
          <a:solidFill>
            <a:schemeClr val="tx2"/>
          </a:solidFill>
          <a:latin typeface="+mn-lt"/>
          <a:ea typeface="+mn-ea"/>
          <a:cs typeface="+mn-cs"/>
        </a:defRPr>
      </a:lvl5pPr>
      <a:lvl6pPr marL="1713503" indent="-201589" algn="l" defTabSz="1007943" rtl="0" eaLnBrk="1" latinLnBrk="0" hangingPunct="1">
        <a:spcBef>
          <a:spcPct val="20000"/>
        </a:spcBef>
        <a:buClr>
          <a:schemeClr val="accent1"/>
        </a:buClr>
        <a:buFont typeface="Wingdings" pitchFamily="2" charset="2"/>
        <a:buChar char="§"/>
        <a:defRPr sz="1300" kern="1200">
          <a:solidFill>
            <a:schemeClr val="tx2"/>
          </a:solidFill>
          <a:latin typeface="+mn-lt"/>
          <a:ea typeface="+mn-ea"/>
          <a:cs typeface="+mn-cs"/>
        </a:defRPr>
      </a:lvl6pPr>
      <a:lvl7pPr marL="2015886" indent="-201589" algn="l" defTabSz="1007943" rtl="0" eaLnBrk="1" latinLnBrk="0" hangingPunct="1">
        <a:spcBef>
          <a:spcPct val="20000"/>
        </a:spcBef>
        <a:buClr>
          <a:schemeClr val="accent2"/>
        </a:buClr>
        <a:buFont typeface="Wingdings" pitchFamily="2" charset="2"/>
        <a:buChar char="§"/>
        <a:defRPr sz="1300" kern="1200">
          <a:solidFill>
            <a:schemeClr val="tx2"/>
          </a:solidFill>
          <a:latin typeface="+mn-lt"/>
          <a:ea typeface="+mn-ea"/>
          <a:cs typeface="+mn-cs"/>
        </a:defRPr>
      </a:lvl7pPr>
      <a:lvl8pPr marL="2318269" indent="-201589" algn="l" defTabSz="1007943" rtl="0" eaLnBrk="1" latinLnBrk="0" hangingPunct="1">
        <a:spcBef>
          <a:spcPct val="20000"/>
        </a:spcBef>
        <a:buClr>
          <a:schemeClr val="accent3"/>
        </a:buClr>
        <a:buFont typeface="Wingdings" pitchFamily="2" charset="2"/>
        <a:buChar char="§"/>
        <a:defRPr sz="1300" kern="1200">
          <a:solidFill>
            <a:schemeClr val="tx2"/>
          </a:solidFill>
          <a:latin typeface="+mn-lt"/>
          <a:ea typeface="+mn-ea"/>
          <a:cs typeface="+mn-cs"/>
        </a:defRPr>
      </a:lvl8pPr>
      <a:lvl9pPr marL="2620652" indent="-201589" algn="l" defTabSz="1007943" rtl="0" eaLnBrk="1" latinLnBrk="0" hangingPunct="1">
        <a:spcBef>
          <a:spcPct val="20000"/>
        </a:spcBef>
        <a:buClr>
          <a:schemeClr val="accent5"/>
        </a:buClr>
        <a:buFont typeface="Wingdings" pitchFamily="2" charset="2"/>
        <a:buChar char="§"/>
        <a:defRPr sz="1300" kern="1200">
          <a:solidFill>
            <a:schemeClr val="tx2"/>
          </a:solidFill>
          <a:latin typeface="+mn-lt"/>
          <a:ea typeface="+mn-ea"/>
          <a:cs typeface="+mn-cs"/>
        </a:defRPr>
      </a:lvl9pPr>
    </p:bodyStyle>
    <p:otherStyle>
      <a:defPPr>
        <a:defRPr lang="en-US"/>
      </a:defPPr>
      <a:lvl1pPr marL="0" algn="l" defTabSz="1007943" rtl="0" eaLnBrk="1" latinLnBrk="0" hangingPunct="1">
        <a:defRPr sz="2000" kern="1200">
          <a:solidFill>
            <a:schemeClr val="tx1"/>
          </a:solidFill>
          <a:latin typeface="+mn-lt"/>
          <a:ea typeface="+mn-ea"/>
          <a:cs typeface="+mn-cs"/>
        </a:defRPr>
      </a:lvl1pPr>
      <a:lvl2pPr marL="503972" algn="l" defTabSz="1007943" rtl="0" eaLnBrk="1" latinLnBrk="0" hangingPunct="1">
        <a:defRPr sz="2000" kern="1200">
          <a:solidFill>
            <a:schemeClr val="tx1"/>
          </a:solidFill>
          <a:latin typeface="+mn-lt"/>
          <a:ea typeface="+mn-ea"/>
          <a:cs typeface="+mn-cs"/>
        </a:defRPr>
      </a:lvl2pPr>
      <a:lvl3pPr marL="1007943" algn="l" defTabSz="1007943" rtl="0" eaLnBrk="1" latinLnBrk="0" hangingPunct="1">
        <a:defRPr sz="2000" kern="1200">
          <a:solidFill>
            <a:schemeClr val="tx1"/>
          </a:solidFill>
          <a:latin typeface="+mn-lt"/>
          <a:ea typeface="+mn-ea"/>
          <a:cs typeface="+mn-cs"/>
        </a:defRPr>
      </a:lvl3pPr>
      <a:lvl4pPr marL="1511915" algn="l" defTabSz="1007943" rtl="0" eaLnBrk="1" latinLnBrk="0" hangingPunct="1">
        <a:defRPr sz="2000" kern="1200">
          <a:solidFill>
            <a:schemeClr val="tx1"/>
          </a:solidFill>
          <a:latin typeface="+mn-lt"/>
          <a:ea typeface="+mn-ea"/>
          <a:cs typeface="+mn-cs"/>
        </a:defRPr>
      </a:lvl4pPr>
      <a:lvl5pPr marL="2015886" algn="l" defTabSz="1007943" rtl="0" eaLnBrk="1" latinLnBrk="0" hangingPunct="1">
        <a:defRPr sz="2000" kern="1200">
          <a:solidFill>
            <a:schemeClr val="tx1"/>
          </a:solidFill>
          <a:latin typeface="+mn-lt"/>
          <a:ea typeface="+mn-ea"/>
          <a:cs typeface="+mn-cs"/>
        </a:defRPr>
      </a:lvl5pPr>
      <a:lvl6pPr marL="2519858" algn="l" defTabSz="1007943" rtl="0" eaLnBrk="1" latinLnBrk="0" hangingPunct="1">
        <a:defRPr sz="2000" kern="1200">
          <a:solidFill>
            <a:schemeClr val="tx1"/>
          </a:solidFill>
          <a:latin typeface="+mn-lt"/>
          <a:ea typeface="+mn-ea"/>
          <a:cs typeface="+mn-cs"/>
        </a:defRPr>
      </a:lvl6pPr>
      <a:lvl7pPr marL="3023829" algn="l" defTabSz="1007943" rtl="0" eaLnBrk="1" latinLnBrk="0" hangingPunct="1">
        <a:defRPr sz="2000" kern="1200">
          <a:solidFill>
            <a:schemeClr val="tx1"/>
          </a:solidFill>
          <a:latin typeface="+mn-lt"/>
          <a:ea typeface="+mn-ea"/>
          <a:cs typeface="+mn-cs"/>
        </a:defRPr>
      </a:lvl7pPr>
      <a:lvl8pPr marL="3527801" algn="l" defTabSz="1007943" rtl="0" eaLnBrk="1" latinLnBrk="0" hangingPunct="1">
        <a:defRPr sz="2000" kern="1200">
          <a:solidFill>
            <a:schemeClr val="tx1"/>
          </a:solidFill>
          <a:latin typeface="+mn-lt"/>
          <a:ea typeface="+mn-ea"/>
          <a:cs typeface="+mn-cs"/>
        </a:defRPr>
      </a:lvl8pPr>
      <a:lvl9pPr marL="4031772" algn="l" defTabSz="100794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aculty.washington.edu/wlloyd/courses/tcss422/quiz/TCSS422_w2017_Quiz_1.pdf" TargetMode="External"/><Relationship Id="rId2" Type="http://schemas.openxmlformats.org/officeDocument/2006/relationships/hyperlink" Target="http://www.psychologicalscience.org/publications/journals/pspi/learning-techniques.html#.WK_iRBIrJWM" TargetMode="External"/><Relationship Id="rId1" Type="http://schemas.openxmlformats.org/officeDocument/2006/relationships/slideLayout" Target="../slideLayouts/slideLayout2.xml"/><Relationship Id="rId4" Type="http://schemas.openxmlformats.org/officeDocument/2006/relationships/hyperlink" Target="http://faculty.washington.edu/wlloyd/courses/tcss422/quiz/TCSS422_w2017_Quiz_4.pdf"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
          <p:cNvSpPr>
            <a:spLocks noGrp="1" noChangeArrowheads="1"/>
          </p:cNvSpPr>
          <p:nvPr>
            <p:ph type="title"/>
          </p:nvPr>
        </p:nvSpPr>
        <p:spPr>
          <a:xfrm>
            <a:off x="163512" y="579437"/>
            <a:ext cx="9601200" cy="872913"/>
          </a:xfrm>
          <a:solidFill>
            <a:schemeClr val="accent1"/>
          </a:solidFill>
        </p:spPr>
        <p:txBody>
          <a:bodyPr tIns="31742">
            <a:noAutofit/>
          </a:bodyPr>
          <a:lstStyle/>
          <a:p>
            <a:pPr algn="ctr">
              <a:defRPr/>
            </a:pPr>
            <a:r>
              <a:rPr lang="nl-NL" sz="3800" dirty="0"/>
              <a:t>UW Tacoma CTC Meeting</a:t>
            </a:r>
            <a:endParaRPr lang="en-US" sz="3800" dirty="0"/>
          </a:p>
        </p:txBody>
      </p:sp>
      <p:cxnSp>
        <p:nvCxnSpPr>
          <p:cNvPr id="12" name="Straight Connector 11"/>
          <p:cNvCxnSpPr/>
          <p:nvPr/>
        </p:nvCxnSpPr>
        <p:spPr>
          <a:xfrm>
            <a:off x="0" y="1646237"/>
            <a:ext cx="10080625" cy="0"/>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5708" t="3722" r="15872" b="2160"/>
          <a:stretch/>
        </p:blipFill>
        <p:spPr>
          <a:xfrm>
            <a:off x="6544945" y="1824733"/>
            <a:ext cx="3368039" cy="2590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1964" y="4872733"/>
            <a:ext cx="5331020" cy="2488504"/>
          </a:xfrm>
          <a:prstGeom prst="rect">
            <a:avLst/>
          </a:prstGeom>
        </p:spPr>
      </p:pic>
      <p:sp>
        <p:nvSpPr>
          <p:cNvPr id="9" name="Rectangle 2"/>
          <p:cNvSpPr txBox="1">
            <a:spLocks noChangeArrowheads="1"/>
          </p:cNvSpPr>
          <p:nvPr/>
        </p:nvSpPr>
        <p:spPr>
          <a:xfrm>
            <a:off x="163512" y="2115469"/>
            <a:ext cx="7391400" cy="4267200"/>
          </a:xfrm>
          <a:prstGeom prst="rect">
            <a:avLst/>
          </a:prstGeom>
          <a:noFill/>
        </p:spPr>
        <p:txBody>
          <a:bodyPr vert="horz" lIns="100794" tIns="50397" rIns="100794" bIns="50397" rtlCol="0" anchor="ctr">
            <a:normAutofit fontScale="92500" lnSpcReduction="20000"/>
          </a:bodyPr>
          <a:lstStyle>
            <a:lvl1pPr marL="0" indent="0" algn="l" defTabSz="1007943" rtl="0" eaLnBrk="1" latinLnBrk="0" hangingPunct="1">
              <a:spcBef>
                <a:spcPct val="20000"/>
              </a:spcBef>
              <a:buClr>
                <a:schemeClr val="accent1"/>
              </a:buClr>
              <a:buFont typeface="Wingdings 2" pitchFamily="18" charset="2"/>
              <a:buNone/>
              <a:defRPr sz="2100" kern="1200" spc="165" baseline="0">
                <a:solidFill>
                  <a:srgbClr val="FFFFFF"/>
                </a:solidFill>
                <a:latin typeface="+mn-lt"/>
                <a:ea typeface="+mn-ea"/>
                <a:cs typeface="+mn-cs"/>
              </a:defRPr>
            </a:lvl1pPr>
            <a:lvl2pPr marL="503972" indent="0" algn="ctr" defTabSz="1007943" rtl="0" eaLnBrk="1" latinLnBrk="0" hangingPunct="1">
              <a:spcBef>
                <a:spcPct val="20000"/>
              </a:spcBef>
              <a:buClr>
                <a:schemeClr val="accent2"/>
              </a:buClr>
              <a:buFont typeface="Wingdings" pitchFamily="2" charset="2"/>
              <a:buNone/>
              <a:defRPr sz="2000" kern="1200" spc="110" baseline="0">
                <a:solidFill>
                  <a:schemeClr val="tx1">
                    <a:tint val="75000"/>
                  </a:schemeClr>
                </a:solidFill>
                <a:latin typeface="+mn-lt"/>
                <a:ea typeface="+mn-ea"/>
                <a:cs typeface="+mn-cs"/>
              </a:defRPr>
            </a:lvl2pPr>
            <a:lvl3pPr marL="1007943" indent="0" algn="ctr" defTabSz="1007943" rtl="0" eaLnBrk="1" latinLnBrk="0" hangingPunct="1">
              <a:spcBef>
                <a:spcPct val="20000"/>
              </a:spcBef>
              <a:buClr>
                <a:schemeClr val="accent3"/>
              </a:buClr>
              <a:buFont typeface="Wingdings" pitchFamily="2" charset="2"/>
              <a:buNone/>
              <a:defRPr sz="1800" kern="1200" spc="110" baseline="0">
                <a:solidFill>
                  <a:schemeClr val="tx1">
                    <a:tint val="75000"/>
                  </a:schemeClr>
                </a:solidFill>
                <a:latin typeface="+mn-lt"/>
                <a:ea typeface="+mn-ea"/>
                <a:cs typeface="+mn-cs"/>
              </a:defRPr>
            </a:lvl3pPr>
            <a:lvl4pPr marL="1511915" indent="0" algn="ctr" defTabSz="1007943" rtl="0" eaLnBrk="1" latinLnBrk="0" hangingPunct="1">
              <a:spcBef>
                <a:spcPct val="20000"/>
              </a:spcBef>
              <a:buClr>
                <a:schemeClr val="accent4"/>
              </a:buClr>
              <a:buFont typeface="Wingdings" pitchFamily="2" charset="2"/>
              <a:buNone/>
              <a:defRPr sz="1500" kern="1200">
                <a:solidFill>
                  <a:schemeClr val="tx1">
                    <a:tint val="75000"/>
                  </a:schemeClr>
                </a:solidFill>
                <a:latin typeface="+mn-lt"/>
                <a:ea typeface="+mn-ea"/>
                <a:cs typeface="+mn-cs"/>
              </a:defRPr>
            </a:lvl4pPr>
            <a:lvl5pPr marL="2015886" indent="0" algn="ctr" defTabSz="1007943" rtl="0" eaLnBrk="1" latinLnBrk="0" hangingPunct="1">
              <a:spcBef>
                <a:spcPct val="20000"/>
              </a:spcBef>
              <a:buClr>
                <a:schemeClr val="accent6"/>
              </a:buClr>
              <a:buFont typeface="Wingdings" pitchFamily="2" charset="2"/>
              <a:buNone/>
              <a:defRPr sz="1400" kern="1200" spc="110" baseline="0">
                <a:solidFill>
                  <a:schemeClr val="tx1">
                    <a:tint val="75000"/>
                  </a:schemeClr>
                </a:solidFill>
                <a:latin typeface="+mn-lt"/>
                <a:ea typeface="+mn-ea"/>
                <a:cs typeface="+mn-cs"/>
              </a:defRPr>
            </a:lvl5pPr>
            <a:lvl6pPr marL="2519858" indent="0" algn="ctr" defTabSz="1007943" rtl="0" eaLnBrk="1" latinLnBrk="0" hangingPunct="1">
              <a:spcBef>
                <a:spcPct val="20000"/>
              </a:spcBef>
              <a:buClr>
                <a:schemeClr val="accent1"/>
              </a:buClr>
              <a:buFont typeface="Wingdings" pitchFamily="2" charset="2"/>
              <a:buNone/>
              <a:defRPr sz="1300" kern="1200">
                <a:solidFill>
                  <a:schemeClr val="tx1">
                    <a:tint val="75000"/>
                  </a:schemeClr>
                </a:solidFill>
                <a:latin typeface="+mn-lt"/>
                <a:ea typeface="+mn-ea"/>
                <a:cs typeface="+mn-cs"/>
              </a:defRPr>
            </a:lvl6pPr>
            <a:lvl7pPr marL="3023829" indent="0" algn="ctr" defTabSz="1007943" rtl="0" eaLnBrk="1" latinLnBrk="0" hangingPunct="1">
              <a:spcBef>
                <a:spcPct val="20000"/>
              </a:spcBef>
              <a:buClr>
                <a:schemeClr val="accent2"/>
              </a:buClr>
              <a:buFont typeface="Wingdings" pitchFamily="2" charset="2"/>
              <a:buNone/>
              <a:defRPr sz="1300" kern="1200">
                <a:solidFill>
                  <a:schemeClr val="tx1">
                    <a:tint val="75000"/>
                  </a:schemeClr>
                </a:solidFill>
                <a:latin typeface="+mn-lt"/>
                <a:ea typeface="+mn-ea"/>
                <a:cs typeface="+mn-cs"/>
              </a:defRPr>
            </a:lvl7pPr>
            <a:lvl8pPr marL="3527801" indent="0" algn="ctr" defTabSz="1007943" rtl="0" eaLnBrk="1" latinLnBrk="0" hangingPunct="1">
              <a:spcBef>
                <a:spcPct val="20000"/>
              </a:spcBef>
              <a:buClr>
                <a:schemeClr val="accent3"/>
              </a:buClr>
              <a:buFont typeface="Wingdings" pitchFamily="2" charset="2"/>
              <a:buNone/>
              <a:defRPr sz="1300" kern="1200">
                <a:solidFill>
                  <a:schemeClr val="tx1">
                    <a:tint val="75000"/>
                  </a:schemeClr>
                </a:solidFill>
                <a:latin typeface="+mn-lt"/>
                <a:ea typeface="+mn-ea"/>
                <a:cs typeface="+mn-cs"/>
              </a:defRPr>
            </a:lvl8pPr>
            <a:lvl9pPr marL="4031772" indent="0" algn="ctr" defTabSz="1007943" rtl="0" eaLnBrk="1" latinLnBrk="0" hangingPunct="1">
              <a:spcBef>
                <a:spcPct val="20000"/>
              </a:spcBef>
              <a:buClr>
                <a:schemeClr val="accent5"/>
              </a:buClr>
              <a:buFont typeface="Wingdings" pitchFamily="2" charset="2"/>
              <a:buNone/>
              <a:defRPr sz="1300" kern="1200">
                <a:solidFill>
                  <a:schemeClr val="tx1">
                    <a:tint val="75000"/>
                  </a:schemeClr>
                </a:solidFill>
                <a:latin typeface="+mn-lt"/>
                <a:ea typeface="+mn-ea"/>
                <a:cs typeface="+mn-cs"/>
              </a:defRPr>
            </a:lvl9pPr>
          </a:lstStyle>
          <a:p>
            <a:pPr algn="ctr" fontAlgn="auto">
              <a:lnSpc>
                <a:spcPct val="100000"/>
              </a:lnSpc>
              <a:spcAft>
                <a:spcPct val="0"/>
              </a:spcAft>
              <a:buSzTx/>
              <a:tabLst>
                <a:tab pos="723675" algn="l"/>
                <a:tab pos="1447347" algn="l"/>
                <a:tab pos="2171025" algn="l"/>
                <a:tab pos="2894700" algn="l"/>
                <a:tab pos="3618373" algn="l"/>
                <a:tab pos="4342050" algn="l"/>
                <a:tab pos="5065724" algn="l"/>
                <a:tab pos="5789399" algn="l"/>
                <a:tab pos="6513074" algn="l"/>
                <a:tab pos="7236749" algn="l"/>
                <a:tab pos="7960424" algn="l"/>
                <a:tab pos="8684099" algn="l"/>
              </a:tabLst>
            </a:pPr>
            <a:endParaRPr lang="en-US" sz="3500" b="1" dirty="0"/>
          </a:p>
          <a:p>
            <a:pPr fontAlgn="auto">
              <a:lnSpc>
                <a:spcPct val="100000"/>
              </a:lnSpc>
              <a:spcAft>
                <a:spcPct val="0"/>
              </a:spcAft>
              <a:buSzTx/>
              <a:tabLst>
                <a:tab pos="723675" algn="l"/>
                <a:tab pos="1447347" algn="l"/>
                <a:tab pos="2171025" algn="l"/>
                <a:tab pos="2894700" algn="l"/>
                <a:tab pos="3618373" algn="l"/>
                <a:tab pos="4342050" algn="l"/>
                <a:tab pos="5065724" algn="l"/>
                <a:tab pos="5789399" algn="l"/>
                <a:tab pos="6513074" algn="l"/>
                <a:tab pos="7236749" algn="l"/>
                <a:tab pos="7960424" algn="l"/>
                <a:tab pos="8684099" algn="l"/>
              </a:tabLst>
            </a:pPr>
            <a:r>
              <a:rPr lang="en-US" sz="4400" b="1" dirty="0"/>
              <a:t>	</a:t>
            </a:r>
            <a:r>
              <a:rPr lang="en-US" sz="4100" b="1" dirty="0"/>
              <a:t>Active Reading</a:t>
            </a:r>
          </a:p>
          <a:p>
            <a:pPr algn="ctr" fontAlgn="auto">
              <a:lnSpc>
                <a:spcPct val="100000"/>
              </a:lnSpc>
              <a:spcAft>
                <a:spcPct val="0"/>
              </a:spcAft>
              <a:buSzTx/>
              <a:tabLst>
                <a:tab pos="723675" algn="l"/>
                <a:tab pos="1447347" algn="l"/>
                <a:tab pos="2171025" algn="l"/>
                <a:tab pos="2894700" algn="l"/>
                <a:tab pos="3618373" algn="l"/>
                <a:tab pos="4342050" algn="l"/>
                <a:tab pos="5065724" algn="l"/>
                <a:tab pos="5789399" algn="l"/>
                <a:tab pos="6513074" algn="l"/>
                <a:tab pos="7236749" algn="l"/>
                <a:tab pos="7960424" algn="l"/>
                <a:tab pos="8684099" algn="l"/>
              </a:tabLst>
            </a:pPr>
            <a:endParaRPr lang="en-US" dirty="0">
              <a:latin typeface="+mj-lt"/>
            </a:endParaRPr>
          </a:p>
          <a:p>
            <a:pPr algn="ctr" fontAlgn="auto">
              <a:lnSpc>
                <a:spcPct val="100000"/>
              </a:lnSpc>
              <a:spcAft>
                <a:spcPct val="0"/>
              </a:spcAft>
              <a:buSzTx/>
              <a:tabLst>
                <a:tab pos="723675" algn="l"/>
                <a:tab pos="1447347" algn="l"/>
                <a:tab pos="2171025" algn="l"/>
                <a:tab pos="2894700" algn="l"/>
                <a:tab pos="3618373" algn="l"/>
                <a:tab pos="4342050" algn="l"/>
                <a:tab pos="5065724" algn="l"/>
                <a:tab pos="5789399" algn="l"/>
                <a:tab pos="6513074" algn="l"/>
                <a:tab pos="7236749" algn="l"/>
                <a:tab pos="7960424" algn="l"/>
                <a:tab pos="8684099" algn="l"/>
              </a:tabLst>
            </a:pPr>
            <a:endParaRPr lang="en-US" dirty="0">
              <a:latin typeface="+mj-lt"/>
            </a:endParaRPr>
          </a:p>
          <a:p>
            <a:pPr fontAlgn="auto">
              <a:lnSpc>
                <a:spcPct val="100000"/>
              </a:lnSpc>
              <a:spcAft>
                <a:spcPct val="0"/>
              </a:spcAft>
              <a:buSzTx/>
              <a:tabLst>
                <a:tab pos="723675" algn="l"/>
                <a:tab pos="1447347" algn="l"/>
                <a:tab pos="2171025" algn="l"/>
                <a:tab pos="2894700" algn="l"/>
                <a:tab pos="3618373" algn="l"/>
                <a:tab pos="4342050" algn="l"/>
                <a:tab pos="5065724" algn="l"/>
                <a:tab pos="5789399" algn="l"/>
                <a:tab pos="6513074" algn="l"/>
                <a:tab pos="7236749" algn="l"/>
                <a:tab pos="7960424" algn="l"/>
                <a:tab pos="8684099" algn="l"/>
              </a:tabLst>
            </a:pPr>
            <a:r>
              <a:rPr lang="en-US" sz="3600" dirty="0"/>
              <a:t>	Wes J. Lloyd</a:t>
            </a:r>
          </a:p>
          <a:p>
            <a:pPr fontAlgn="auto">
              <a:lnSpc>
                <a:spcPct val="100000"/>
              </a:lnSpc>
              <a:spcAft>
                <a:spcPct val="0"/>
              </a:spcAft>
              <a:buSzTx/>
              <a:tabLst>
                <a:tab pos="723675" algn="l"/>
                <a:tab pos="1447347" algn="l"/>
                <a:tab pos="2171025" algn="l"/>
                <a:tab pos="2894700" algn="l"/>
                <a:tab pos="3618373" algn="l"/>
                <a:tab pos="4342050" algn="l"/>
                <a:tab pos="5065724" algn="l"/>
                <a:tab pos="5789399" algn="l"/>
                <a:tab pos="6513074" algn="l"/>
                <a:tab pos="7236749" algn="l"/>
                <a:tab pos="7960424" algn="l"/>
                <a:tab pos="8684099" algn="l"/>
              </a:tabLst>
            </a:pPr>
            <a:r>
              <a:rPr lang="en-US" sz="3500" dirty="0"/>
              <a:t>	Institute of Technology</a:t>
            </a:r>
          </a:p>
          <a:p>
            <a:pPr fontAlgn="auto">
              <a:lnSpc>
                <a:spcPct val="100000"/>
              </a:lnSpc>
              <a:spcAft>
                <a:spcPct val="0"/>
              </a:spcAft>
              <a:buSzTx/>
              <a:tabLst>
                <a:tab pos="723675" algn="l"/>
                <a:tab pos="1447347" algn="l"/>
                <a:tab pos="2171025" algn="l"/>
                <a:tab pos="2894700" algn="l"/>
                <a:tab pos="3618373" algn="l"/>
                <a:tab pos="4342050" algn="l"/>
                <a:tab pos="5065724" algn="l"/>
                <a:tab pos="5789399" algn="l"/>
                <a:tab pos="6513074" algn="l"/>
                <a:tab pos="7236749" algn="l"/>
                <a:tab pos="7960424" algn="l"/>
                <a:tab pos="8684099" algn="l"/>
              </a:tabLst>
            </a:pPr>
            <a:r>
              <a:rPr lang="en-US" sz="3200" dirty="0"/>
              <a:t>	University of Washington – Tacoma</a:t>
            </a:r>
          </a:p>
          <a:p>
            <a:pPr fontAlgn="auto">
              <a:lnSpc>
                <a:spcPct val="100000"/>
              </a:lnSpc>
              <a:spcAft>
                <a:spcPct val="0"/>
              </a:spcAft>
              <a:buSzTx/>
              <a:tabLst>
                <a:tab pos="723675" algn="l"/>
                <a:tab pos="1447347" algn="l"/>
                <a:tab pos="2171025" algn="l"/>
                <a:tab pos="2894700" algn="l"/>
                <a:tab pos="3618373" algn="l"/>
                <a:tab pos="4342050" algn="l"/>
                <a:tab pos="5065724" algn="l"/>
                <a:tab pos="5789399" algn="l"/>
                <a:tab pos="6513074" algn="l"/>
                <a:tab pos="7236749" algn="l"/>
                <a:tab pos="7960424" algn="l"/>
                <a:tab pos="8684099" algn="l"/>
              </a:tabLst>
            </a:pPr>
            <a:endParaRPr lang="en-US" sz="3200" dirty="0"/>
          </a:p>
          <a:p>
            <a:pPr fontAlgn="auto">
              <a:lnSpc>
                <a:spcPct val="100000"/>
              </a:lnSpc>
              <a:buSzTx/>
              <a:tabLst>
                <a:tab pos="723675" algn="l"/>
                <a:tab pos="1447347" algn="l"/>
                <a:tab pos="2171025" algn="l"/>
                <a:tab pos="2894700" algn="l"/>
                <a:tab pos="3618373" algn="l"/>
                <a:tab pos="4342050" algn="l"/>
                <a:tab pos="5065724" algn="l"/>
                <a:tab pos="5789399" algn="l"/>
                <a:tab pos="6513074" algn="l"/>
                <a:tab pos="7236749" algn="l"/>
                <a:tab pos="7960424" algn="l"/>
                <a:tab pos="8684099" algn="l"/>
              </a:tabLst>
            </a:pPr>
            <a:r>
              <a:rPr lang="nl-NL" sz="3200" dirty="0"/>
              <a:t>	Winter 2017</a:t>
            </a:r>
            <a:endParaRPr lang="en-US" sz="3200" dirty="0"/>
          </a:p>
          <a:p>
            <a:pPr algn="ctr" fontAlgn="auto">
              <a:lnSpc>
                <a:spcPct val="100000"/>
              </a:lnSpc>
              <a:spcAft>
                <a:spcPct val="0"/>
              </a:spcAft>
              <a:buSzTx/>
              <a:tabLst>
                <a:tab pos="723675" algn="l"/>
                <a:tab pos="1447347" algn="l"/>
                <a:tab pos="2171025" algn="l"/>
                <a:tab pos="2894700" algn="l"/>
                <a:tab pos="3618373" algn="l"/>
                <a:tab pos="4342050" algn="l"/>
                <a:tab pos="5065724" algn="l"/>
                <a:tab pos="5789399" algn="l"/>
                <a:tab pos="6513074" algn="l"/>
                <a:tab pos="7236749" algn="l"/>
                <a:tab pos="7960424" algn="l"/>
                <a:tab pos="8684099" algn="l"/>
              </a:tabLst>
            </a:pPr>
            <a:endParaRPr lang="en-US" dirty="0">
              <a:latin typeface="+mj-lt"/>
            </a:endParaRPr>
          </a:p>
          <a:p>
            <a:pPr algn="ctr" fontAlgn="auto">
              <a:lnSpc>
                <a:spcPct val="100000"/>
              </a:lnSpc>
              <a:spcAft>
                <a:spcPct val="0"/>
              </a:spcAft>
              <a:buSzTx/>
              <a:tabLst>
                <a:tab pos="723675" algn="l"/>
                <a:tab pos="1447347" algn="l"/>
                <a:tab pos="2171025" algn="l"/>
                <a:tab pos="2894700" algn="l"/>
                <a:tab pos="3618373" algn="l"/>
                <a:tab pos="4342050" algn="l"/>
                <a:tab pos="5065724" algn="l"/>
                <a:tab pos="5789399" algn="l"/>
                <a:tab pos="6513074" algn="l"/>
                <a:tab pos="7236749" algn="l"/>
                <a:tab pos="7960424" algn="l"/>
                <a:tab pos="8684099" algn="l"/>
              </a:tabLst>
            </a:pPr>
            <a:endParaRPr lang="en-US" dirty="0">
              <a:latin typeface="+mj-lt"/>
            </a:endParaRPr>
          </a:p>
          <a:p>
            <a:pPr algn="ctr" fontAlgn="auto">
              <a:lnSpc>
                <a:spcPct val="100000"/>
              </a:lnSpc>
              <a:spcAft>
                <a:spcPct val="0"/>
              </a:spcAft>
              <a:buSzTx/>
              <a:tabLst>
                <a:tab pos="723675" algn="l"/>
                <a:tab pos="1447347" algn="l"/>
                <a:tab pos="2171025" algn="l"/>
                <a:tab pos="2894700" algn="l"/>
                <a:tab pos="3618373" algn="l"/>
                <a:tab pos="4342050" algn="l"/>
                <a:tab pos="5065724" algn="l"/>
                <a:tab pos="5789399" algn="l"/>
                <a:tab pos="6513074" algn="l"/>
                <a:tab pos="7236749" algn="l"/>
                <a:tab pos="7960424" algn="l"/>
                <a:tab pos="8684099" algn="l"/>
              </a:tabLst>
            </a:pPr>
            <a:endParaRPr lang="en-US" dirty="0">
              <a:latin typeface="+mj-lt"/>
            </a:endParaRPr>
          </a:p>
        </p:txBody>
      </p:sp>
    </p:spTree>
    <p:extLst>
      <p:ext uri="{BB962C8B-B14F-4D97-AF65-F5344CB8AC3E}">
        <p14:creationId xmlns:p14="http://schemas.microsoft.com/office/powerpoint/2010/main" val="115493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400" dirty="0"/>
              <a:t>When content is not from a book, or is from online books, try using 2-up PDFs / printouts</a:t>
            </a:r>
          </a:p>
          <a:p>
            <a:endParaRPr lang="en-US" sz="2400" dirty="0"/>
          </a:p>
          <a:p>
            <a:r>
              <a:rPr lang="en-US" sz="2400" dirty="0"/>
              <a:t>Post online for </a:t>
            </a:r>
            <a:br>
              <a:rPr lang="en-US" sz="2400" dirty="0"/>
            </a:br>
            <a:r>
              <a:rPr lang="en-US" sz="2400" dirty="0"/>
              <a:t>student access</a:t>
            </a:r>
          </a:p>
          <a:p>
            <a:endParaRPr lang="en-US" sz="2400" dirty="0"/>
          </a:p>
          <a:p>
            <a:r>
              <a:rPr lang="en-US" sz="2400" dirty="0"/>
              <a:t>Provides additional</a:t>
            </a:r>
            <a:br>
              <a:rPr lang="en-US" sz="2400" dirty="0"/>
            </a:br>
            <a:r>
              <a:rPr lang="en-US" sz="2400" dirty="0"/>
              <a:t>margin space for</a:t>
            </a:r>
            <a:br>
              <a:rPr lang="en-US" sz="2400" dirty="0"/>
            </a:br>
            <a:r>
              <a:rPr lang="en-US" sz="2400" dirty="0"/>
              <a:t>markup/comments</a:t>
            </a:r>
          </a:p>
        </p:txBody>
      </p:sp>
      <p:sp>
        <p:nvSpPr>
          <p:cNvPr id="2" name="Date Placeholder 1"/>
          <p:cNvSpPr>
            <a:spLocks noGrp="1"/>
          </p:cNvSpPr>
          <p:nvPr>
            <p:ph type="dt" sz="half" idx="10"/>
          </p:nvPr>
        </p:nvSpPr>
        <p:spPr/>
        <p:txBody>
          <a:bodyPr/>
          <a:lstStyle/>
          <a:p>
            <a:pPr>
              <a:defRPr/>
            </a:pPr>
            <a:r>
              <a:rPr lang="en-US" dirty="0"/>
              <a:t>February 24, 2017</a:t>
            </a:r>
          </a:p>
        </p:txBody>
      </p:sp>
      <p:sp>
        <p:nvSpPr>
          <p:cNvPr id="3" name="Footer Placeholder 2"/>
          <p:cNvSpPr>
            <a:spLocks noGrp="1"/>
          </p:cNvSpPr>
          <p:nvPr>
            <p:ph type="ftr" sz="quarter" idx="11"/>
          </p:nvPr>
        </p:nvSpPr>
        <p:spPr/>
        <p:txBody>
          <a:bodyPr/>
          <a:lstStyle/>
          <a:p>
            <a:pPr>
              <a:defRPr/>
            </a:pPr>
            <a:r>
              <a:rPr lang="nl-NL"/>
              <a:t>Winter 2017 UW Tacoma CTC Meeting</a:t>
            </a:r>
            <a:endParaRPr lang="en-US"/>
          </a:p>
          <a:p>
            <a:pPr>
              <a:defRPr/>
            </a:pPr>
            <a:r>
              <a:rPr lang="en-US"/>
              <a:t>Institute of Technology, University of Washington - Tacoma</a:t>
            </a:r>
            <a:endParaRPr lang="en-US" dirty="0"/>
          </a:p>
        </p:txBody>
      </p:sp>
      <p:sp>
        <p:nvSpPr>
          <p:cNvPr id="4" name="Slide Number Placeholder 3"/>
          <p:cNvSpPr>
            <a:spLocks noGrp="1"/>
          </p:cNvSpPr>
          <p:nvPr>
            <p:ph type="sldNum" sz="quarter" idx="12"/>
          </p:nvPr>
        </p:nvSpPr>
        <p:spPr/>
        <p:txBody>
          <a:bodyPr/>
          <a:lstStyle/>
          <a:p>
            <a:pPr>
              <a:defRPr/>
            </a:pPr>
            <a:fld id="{09D3052C-48B8-49A1-BD91-C0F7EF44493E}" type="slidenum">
              <a:rPr lang="en-US" smtClean="0"/>
              <a:pPr>
                <a:defRPr/>
              </a:pPr>
              <a:t>10</a:t>
            </a:fld>
            <a:endParaRPr lang="en-US" dirty="0"/>
          </a:p>
        </p:txBody>
      </p:sp>
      <p:sp>
        <p:nvSpPr>
          <p:cNvPr id="5" name="Title 4"/>
          <p:cNvSpPr>
            <a:spLocks noGrp="1"/>
          </p:cNvSpPr>
          <p:nvPr>
            <p:ph type="title"/>
          </p:nvPr>
        </p:nvSpPr>
        <p:spPr/>
        <p:txBody>
          <a:bodyPr/>
          <a:lstStyle/>
          <a:p>
            <a:r>
              <a:rPr lang="en-US" dirty="0"/>
              <a:t>Two-up format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312" y="2808429"/>
            <a:ext cx="5987257" cy="3991505"/>
          </a:xfrm>
          <a:prstGeom prst="rect">
            <a:avLst/>
          </a:prstGeom>
        </p:spPr>
      </p:pic>
    </p:spTree>
    <p:extLst>
      <p:ext uri="{BB962C8B-B14F-4D97-AF65-F5344CB8AC3E}">
        <p14:creationId xmlns:p14="http://schemas.microsoft.com/office/powerpoint/2010/main" val="133556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sz="1100" dirty="0"/>
          </a:p>
          <a:p>
            <a:r>
              <a:rPr lang="en-US" dirty="0"/>
              <a:t>Encourage students to engage and even </a:t>
            </a:r>
            <a:r>
              <a:rPr lang="en-US" b="1" i="1" dirty="0">
                <a:solidFill>
                  <a:schemeClr val="tx1"/>
                </a:solidFill>
              </a:rPr>
              <a:t>own</a:t>
            </a:r>
            <a:r>
              <a:rPr lang="en-US" dirty="0"/>
              <a:t> the text</a:t>
            </a:r>
          </a:p>
          <a:p>
            <a:endParaRPr lang="en-US" dirty="0"/>
          </a:p>
          <a:p>
            <a:endParaRPr lang="en-US" dirty="0"/>
          </a:p>
        </p:txBody>
      </p:sp>
      <p:sp>
        <p:nvSpPr>
          <p:cNvPr id="3" name="Date Placeholder 2"/>
          <p:cNvSpPr>
            <a:spLocks noGrp="1"/>
          </p:cNvSpPr>
          <p:nvPr>
            <p:ph type="dt" sz="half" idx="10"/>
          </p:nvPr>
        </p:nvSpPr>
        <p:spPr/>
        <p:txBody>
          <a:bodyPr/>
          <a:lstStyle/>
          <a:p>
            <a:pPr>
              <a:defRPr/>
            </a:pPr>
            <a:r>
              <a:rPr lang="en-US" dirty="0"/>
              <a:t>February 24, 2017</a:t>
            </a:r>
          </a:p>
        </p:txBody>
      </p:sp>
      <p:sp>
        <p:nvSpPr>
          <p:cNvPr id="4" name="Footer Placeholder 3"/>
          <p:cNvSpPr>
            <a:spLocks noGrp="1"/>
          </p:cNvSpPr>
          <p:nvPr>
            <p:ph type="ftr" sz="quarter" idx="11"/>
          </p:nvPr>
        </p:nvSpPr>
        <p:spPr/>
        <p:txBody>
          <a:bodyPr/>
          <a:lstStyle/>
          <a:p>
            <a:pPr>
              <a:defRPr/>
            </a:pPr>
            <a:r>
              <a:rPr lang="nl-NL" dirty="0"/>
              <a:t>Winter 2017 UW Tacoma CTC Meeting</a:t>
            </a:r>
            <a:endParaRPr lang="en-US" dirty="0"/>
          </a:p>
          <a:p>
            <a:pPr>
              <a:defRPr/>
            </a:pPr>
            <a:r>
              <a:rPr lang="en-US" dirty="0"/>
              <a:t>Institute of Technology, University of Washington - Tacoma</a:t>
            </a:r>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11</a:t>
            </a:fld>
            <a:endParaRPr lang="en-US" dirty="0"/>
          </a:p>
        </p:txBody>
      </p:sp>
      <p:sp>
        <p:nvSpPr>
          <p:cNvPr id="6" name="Title 5"/>
          <p:cNvSpPr>
            <a:spLocks noGrp="1"/>
          </p:cNvSpPr>
          <p:nvPr>
            <p:ph type="title"/>
          </p:nvPr>
        </p:nvSpPr>
        <p:spPr/>
        <p:txBody>
          <a:bodyPr/>
          <a:lstStyle/>
          <a:p>
            <a:r>
              <a:rPr lang="en-US" dirty="0" err="1"/>
              <a:t>aCTIVE</a:t>
            </a:r>
            <a:r>
              <a:rPr lang="en-US" dirty="0"/>
              <a:t> READING:</a:t>
            </a:r>
            <a:br>
              <a:rPr lang="en-US" dirty="0"/>
            </a:br>
            <a:r>
              <a:rPr lang="en-US" dirty="0"/>
              <a:t>Tradeoff space</a:t>
            </a:r>
          </a:p>
        </p:txBody>
      </p:sp>
      <p:cxnSp>
        <p:nvCxnSpPr>
          <p:cNvPr id="8" name="Straight Connector 7"/>
          <p:cNvCxnSpPr/>
          <p:nvPr/>
        </p:nvCxnSpPr>
        <p:spPr>
          <a:xfrm>
            <a:off x="1992312" y="3653563"/>
            <a:ext cx="5638800" cy="0"/>
          </a:xfrm>
          <a:prstGeom prst="line">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2501" y="2332037"/>
            <a:ext cx="1484702" cy="779316"/>
          </a:xfrm>
          <a:prstGeom prst="rect">
            <a:avLst/>
          </a:prstGeom>
          <a:noFill/>
        </p:spPr>
        <p:txBody>
          <a:bodyPr wrap="none" rtlCol="0">
            <a:spAutoFit/>
          </a:bodyPr>
          <a:lstStyle/>
          <a:p>
            <a:pPr algn="ctr"/>
            <a:r>
              <a:rPr lang="en-US" sz="2400" b="1" dirty="0"/>
              <a:t>Read the</a:t>
            </a:r>
            <a:br>
              <a:rPr lang="en-US" sz="2400" b="1" dirty="0"/>
            </a:br>
            <a:r>
              <a:rPr lang="en-US" sz="2400" b="1" dirty="0"/>
              <a:t>chapter</a:t>
            </a:r>
          </a:p>
        </p:txBody>
      </p:sp>
      <p:sp>
        <p:nvSpPr>
          <p:cNvPr id="10" name="TextBox 9"/>
          <p:cNvSpPr txBox="1"/>
          <p:nvPr/>
        </p:nvSpPr>
        <p:spPr>
          <a:xfrm>
            <a:off x="7482645" y="2399579"/>
            <a:ext cx="1893467" cy="779316"/>
          </a:xfrm>
          <a:prstGeom prst="rect">
            <a:avLst/>
          </a:prstGeom>
          <a:noFill/>
        </p:spPr>
        <p:txBody>
          <a:bodyPr wrap="none" rtlCol="0">
            <a:spAutoFit/>
          </a:bodyPr>
          <a:lstStyle/>
          <a:p>
            <a:pPr algn="ctr"/>
            <a:r>
              <a:rPr lang="en-US" sz="2400" b="1" dirty="0"/>
              <a:t>Critique the</a:t>
            </a:r>
            <a:br>
              <a:rPr lang="en-US" sz="2400" b="1" dirty="0"/>
            </a:br>
            <a:r>
              <a:rPr lang="en-US" sz="2400" b="1" dirty="0"/>
              <a:t>chapter</a:t>
            </a:r>
          </a:p>
        </p:txBody>
      </p:sp>
      <p:sp>
        <p:nvSpPr>
          <p:cNvPr id="11" name="TextBox 10"/>
          <p:cNvSpPr txBox="1"/>
          <p:nvPr/>
        </p:nvSpPr>
        <p:spPr>
          <a:xfrm>
            <a:off x="588644" y="3398074"/>
            <a:ext cx="1332416" cy="435825"/>
          </a:xfrm>
          <a:prstGeom prst="rect">
            <a:avLst/>
          </a:prstGeom>
          <a:noFill/>
        </p:spPr>
        <p:txBody>
          <a:bodyPr wrap="none" rtlCol="0">
            <a:spAutoFit/>
          </a:bodyPr>
          <a:lstStyle/>
          <a:p>
            <a:pPr algn="ctr"/>
            <a:r>
              <a:rPr lang="en-US" sz="2400" b="1" dirty="0"/>
              <a:t>Passive</a:t>
            </a:r>
          </a:p>
        </p:txBody>
      </p:sp>
      <p:sp>
        <p:nvSpPr>
          <p:cNvPr id="12" name="TextBox 11"/>
          <p:cNvSpPr txBox="1"/>
          <p:nvPr/>
        </p:nvSpPr>
        <p:spPr>
          <a:xfrm>
            <a:off x="7874579" y="3465604"/>
            <a:ext cx="1109599" cy="435825"/>
          </a:xfrm>
          <a:prstGeom prst="rect">
            <a:avLst/>
          </a:prstGeom>
          <a:noFill/>
        </p:spPr>
        <p:txBody>
          <a:bodyPr wrap="none" rtlCol="0">
            <a:spAutoFit/>
          </a:bodyPr>
          <a:lstStyle/>
          <a:p>
            <a:pPr algn="ctr"/>
            <a:r>
              <a:rPr lang="en-US" sz="2400" b="1" dirty="0"/>
              <a:t>Active</a:t>
            </a:r>
          </a:p>
        </p:txBody>
      </p:sp>
      <p:sp>
        <p:nvSpPr>
          <p:cNvPr id="13" name="TextBox 12"/>
          <p:cNvSpPr txBox="1"/>
          <p:nvPr/>
        </p:nvSpPr>
        <p:spPr>
          <a:xfrm>
            <a:off x="155032" y="4124629"/>
            <a:ext cx="2199641" cy="779316"/>
          </a:xfrm>
          <a:prstGeom prst="rect">
            <a:avLst/>
          </a:prstGeom>
          <a:noFill/>
        </p:spPr>
        <p:txBody>
          <a:bodyPr wrap="none" rtlCol="0">
            <a:spAutoFit/>
          </a:bodyPr>
          <a:lstStyle/>
          <a:p>
            <a:pPr algn="ctr"/>
            <a:r>
              <a:rPr lang="en-US" sz="2400" b="1" dirty="0"/>
              <a:t>Low retention</a:t>
            </a:r>
            <a:br>
              <a:rPr lang="en-US" sz="2400" b="1" dirty="0"/>
            </a:br>
            <a:r>
              <a:rPr lang="en-US" sz="2400" b="1" dirty="0"/>
              <a:t>of concepts</a:t>
            </a:r>
          </a:p>
        </p:txBody>
      </p:sp>
      <p:sp>
        <p:nvSpPr>
          <p:cNvPr id="14" name="TextBox 13"/>
          <p:cNvSpPr txBox="1"/>
          <p:nvPr/>
        </p:nvSpPr>
        <p:spPr>
          <a:xfrm>
            <a:off x="7295092" y="4215176"/>
            <a:ext cx="2268570" cy="779316"/>
          </a:xfrm>
          <a:prstGeom prst="rect">
            <a:avLst/>
          </a:prstGeom>
          <a:noFill/>
        </p:spPr>
        <p:txBody>
          <a:bodyPr wrap="none" rtlCol="0">
            <a:spAutoFit/>
          </a:bodyPr>
          <a:lstStyle/>
          <a:p>
            <a:pPr algn="ctr"/>
            <a:r>
              <a:rPr lang="en-US" sz="2400" b="1" dirty="0"/>
              <a:t>High retention</a:t>
            </a:r>
            <a:br>
              <a:rPr lang="en-US" sz="2400" b="1" dirty="0"/>
            </a:br>
            <a:r>
              <a:rPr lang="en-US" sz="2400" b="1" dirty="0"/>
              <a:t>of concepts</a:t>
            </a:r>
          </a:p>
        </p:txBody>
      </p:sp>
      <p:grpSp>
        <p:nvGrpSpPr>
          <p:cNvPr id="18" name="Group 17"/>
          <p:cNvGrpSpPr/>
          <p:nvPr/>
        </p:nvGrpSpPr>
        <p:grpSpPr>
          <a:xfrm>
            <a:off x="2297112" y="3398837"/>
            <a:ext cx="2095500" cy="483326"/>
            <a:chOff x="3419426" y="2534511"/>
            <a:chExt cx="2095500" cy="483326"/>
          </a:xfrm>
        </p:grpSpPr>
        <p:sp>
          <p:nvSpPr>
            <p:cNvPr id="15" name="Rectangle 14"/>
            <p:cNvSpPr/>
            <p:nvPr/>
          </p:nvSpPr>
          <p:spPr>
            <a:xfrm>
              <a:off x="3440112" y="2543321"/>
              <a:ext cx="228600" cy="47451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a:off x="3419426" y="2534511"/>
              <a:ext cx="2095500"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833812" y="3398837"/>
            <a:ext cx="2095500" cy="483326"/>
            <a:chOff x="3419426" y="2534511"/>
            <a:chExt cx="2095500" cy="483326"/>
          </a:xfrm>
        </p:grpSpPr>
        <p:sp>
          <p:nvSpPr>
            <p:cNvPr id="32" name="Rectangle 31"/>
            <p:cNvSpPr/>
            <p:nvPr/>
          </p:nvSpPr>
          <p:spPr>
            <a:xfrm>
              <a:off x="3440112" y="2543321"/>
              <a:ext cx="228600" cy="47451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3419426" y="2534511"/>
              <a:ext cx="2095500"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370512" y="3398837"/>
            <a:ext cx="2095500" cy="483326"/>
            <a:chOff x="3419426" y="2534511"/>
            <a:chExt cx="2095500" cy="483326"/>
          </a:xfrm>
        </p:grpSpPr>
        <p:sp>
          <p:nvSpPr>
            <p:cNvPr id="35" name="Rectangle 34"/>
            <p:cNvSpPr/>
            <p:nvPr/>
          </p:nvSpPr>
          <p:spPr>
            <a:xfrm>
              <a:off x="3440112" y="2543321"/>
              <a:ext cx="228600" cy="47451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3419426" y="2534511"/>
              <a:ext cx="2095500"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907212" y="3398837"/>
            <a:ext cx="2095500" cy="483326"/>
            <a:chOff x="3419426" y="2534511"/>
            <a:chExt cx="2095500" cy="483326"/>
          </a:xfrm>
        </p:grpSpPr>
        <p:sp>
          <p:nvSpPr>
            <p:cNvPr id="38" name="Rectangle 37"/>
            <p:cNvSpPr/>
            <p:nvPr/>
          </p:nvSpPr>
          <p:spPr>
            <a:xfrm>
              <a:off x="3440112" y="2543321"/>
              <a:ext cx="228600" cy="47451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3419426" y="2534511"/>
              <a:ext cx="2095500" cy="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409909" y="5035245"/>
            <a:ext cx="1689886" cy="779316"/>
          </a:xfrm>
          <a:prstGeom prst="rect">
            <a:avLst/>
          </a:prstGeom>
          <a:noFill/>
        </p:spPr>
        <p:txBody>
          <a:bodyPr wrap="none" rtlCol="0">
            <a:spAutoFit/>
          </a:bodyPr>
          <a:lstStyle/>
          <a:p>
            <a:pPr algn="ctr"/>
            <a:r>
              <a:rPr lang="en-US" sz="2400" b="1" dirty="0"/>
              <a:t>Low </a:t>
            </a:r>
            <a:br>
              <a:rPr lang="en-US" sz="2400" b="1" dirty="0"/>
            </a:br>
            <a:r>
              <a:rPr lang="en-US" sz="2400" b="1" dirty="0"/>
              <a:t>effort/time</a:t>
            </a:r>
          </a:p>
        </p:txBody>
      </p:sp>
      <p:sp>
        <p:nvSpPr>
          <p:cNvPr id="47" name="TextBox 46"/>
          <p:cNvSpPr txBox="1"/>
          <p:nvPr/>
        </p:nvSpPr>
        <p:spPr>
          <a:xfrm>
            <a:off x="7200516" y="5199150"/>
            <a:ext cx="2457725" cy="435825"/>
          </a:xfrm>
          <a:prstGeom prst="rect">
            <a:avLst/>
          </a:prstGeom>
          <a:noFill/>
        </p:spPr>
        <p:txBody>
          <a:bodyPr wrap="none" rtlCol="0">
            <a:spAutoFit/>
          </a:bodyPr>
          <a:lstStyle/>
          <a:p>
            <a:pPr algn="ctr"/>
            <a:r>
              <a:rPr lang="en-US" sz="2400" b="1" dirty="0"/>
              <a:t>High effort/time</a:t>
            </a:r>
          </a:p>
        </p:txBody>
      </p:sp>
    </p:spTree>
    <p:extLst>
      <p:ext uri="{BB962C8B-B14F-4D97-AF65-F5344CB8AC3E}">
        <p14:creationId xmlns:p14="http://schemas.microsoft.com/office/powerpoint/2010/main" val="129309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0"/>
                            </p:stCondLst>
                            <p:childTnLst>
                              <p:par>
                                <p:cTn id="32" presetID="1" presetClass="exit" presetSubtype="0" fill="hold" nodeType="afterEffect">
                                  <p:stCondLst>
                                    <p:cond delay="500"/>
                                  </p:stCondLst>
                                  <p:childTnLst>
                                    <p:set>
                                      <p:cBhvr>
                                        <p:cTn id="33" dur="1" fill="hold">
                                          <p:stCondLst>
                                            <p:cond delay="0"/>
                                          </p:stCondLst>
                                        </p:cTn>
                                        <p:tgtEl>
                                          <p:spTgt spid="18"/>
                                        </p:tgtEl>
                                        <p:attrNameLst>
                                          <p:attrName>style.visibility</p:attrName>
                                        </p:attrNameLst>
                                      </p:cBhvr>
                                      <p:to>
                                        <p:strVal val="hidden"/>
                                      </p:to>
                                    </p:set>
                                  </p:childTnLst>
                                </p:cTn>
                              </p:par>
                              <p:par>
                                <p:cTn id="34" presetID="1" presetClass="entr" presetSubtype="0" fill="hold" nodeType="withEffect">
                                  <p:stCondLst>
                                    <p:cond delay="500"/>
                                  </p:stCondLst>
                                  <p:childTnLst>
                                    <p:set>
                                      <p:cBhvr>
                                        <p:cTn id="35" dur="1" fill="hold">
                                          <p:stCondLst>
                                            <p:cond delay="0"/>
                                          </p:stCondLst>
                                        </p:cTn>
                                        <p:tgtEl>
                                          <p:spTgt spid="31"/>
                                        </p:tgtEl>
                                        <p:attrNameLst>
                                          <p:attrName>style.visibility</p:attrName>
                                        </p:attrNameLst>
                                      </p:cBhvr>
                                      <p:to>
                                        <p:strVal val="visible"/>
                                      </p:to>
                                    </p:set>
                                  </p:childTnLst>
                                </p:cTn>
                              </p:par>
                            </p:childTnLst>
                          </p:cTn>
                        </p:par>
                        <p:par>
                          <p:cTn id="36" fill="hold">
                            <p:stCondLst>
                              <p:cond delay="500"/>
                            </p:stCondLst>
                            <p:childTnLst>
                              <p:par>
                                <p:cTn id="37" presetID="1" presetClass="exit" presetSubtype="0" fill="hold" nodeType="afterEffect">
                                  <p:stCondLst>
                                    <p:cond delay="50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ntr" presetSubtype="0" fill="hold" nodeType="withEffect">
                                  <p:stCondLst>
                                    <p:cond delay="500"/>
                                  </p:stCondLst>
                                  <p:childTnLst>
                                    <p:set>
                                      <p:cBhvr>
                                        <p:cTn id="40" dur="1" fill="hold">
                                          <p:stCondLst>
                                            <p:cond delay="0"/>
                                          </p:stCondLst>
                                        </p:cTn>
                                        <p:tgtEl>
                                          <p:spTgt spid="34"/>
                                        </p:tgtEl>
                                        <p:attrNameLst>
                                          <p:attrName>style.visibility</p:attrName>
                                        </p:attrNameLst>
                                      </p:cBhvr>
                                      <p:to>
                                        <p:strVal val="visible"/>
                                      </p:to>
                                    </p:set>
                                  </p:childTnLst>
                                </p:cTn>
                              </p:par>
                            </p:childTnLst>
                          </p:cTn>
                        </p:par>
                        <p:par>
                          <p:cTn id="41" fill="hold">
                            <p:stCondLst>
                              <p:cond delay="1000"/>
                            </p:stCondLst>
                            <p:childTnLst>
                              <p:par>
                                <p:cTn id="42" presetID="1" presetClass="exit" presetSubtype="0" fill="hold" nodeType="afterEffect">
                                  <p:stCondLst>
                                    <p:cond delay="500"/>
                                  </p:stCondLst>
                                  <p:childTnLst>
                                    <p:set>
                                      <p:cBhvr>
                                        <p:cTn id="43" dur="1" fill="hold">
                                          <p:stCondLst>
                                            <p:cond delay="0"/>
                                          </p:stCondLst>
                                        </p:cTn>
                                        <p:tgtEl>
                                          <p:spTgt spid="34"/>
                                        </p:tgtEl>
                                        <p:attrNameLst>
                                          <p:attrName>style.visibility</p:attrName>
                                        </p:attrNameLst>
                                      </p:cBhvr>
                                      <p:to>
                                        <p:strVal val="hidden"/>
                                      </p:to>
                                    </p:set>
                                  </p:childTnLst>
                                </p:cTn>
                              </p:par>
                              <p:par>
                                <p:cTn id="44" presetID="1" presetClass="entr" presetSubtype="0" fill="hold" nodeType="withEffect">
                                  <p:stCondLst>
                                    <p:cond delay="500"/>
                                  </p:stCondLst>
                                  <p:childTnLst>
                                    <p:set>
                                      <p:cBhvr>
                                        <p:cTn id="45" dur="1" fill="hold">
                                          <p:stCondLst>
                                            <p:cond delay="0"/>
                                          </p:stCondLst>
                                        </p:cTn>
                                        <p:tgtEl>
                                          <p:spTgt spid="37"/>
                                        </p:tgtEl>
                                        <p:attrNameLst>
                                          <p:attrName>style.visibility</p:attrName>
                                        </p:attrNameLst>
                                      </p:cBhvr>
                                      <p:to>
                                        <p:strVal val="visible"/>
                                      </p:to>
                                    </p:set>
                                  </p:childTnLst>
                                </p:cTn>
                              </p:par>
                            </p:childTnLst>
                          </p:cTn>
                        </p:par>
                        <p:par>
                          <p:cTn id="46" fill="hold">
                            <p:stCondLst>
                              <p:cond delay="1500"/>
                            </p:stCondLst>
                            <p:childTnLst>
                              <p:par>
                                <p:cTn id="47" presetID="1" presetClass="exit" presetSubtype="0" fill="hold" nodeType="afterEffect">
                                  <p:stCondLst>
                                    <p:cond delay="500"/>
                                  </p:stCondLst>
                                  <p:childTnLst>
                                    <p:set>
                                      <p:cBhvr>
                                        <p:cTn id="48" dur="1" fill="hold">
                                          <p:stCondLst>
                                            <p:cond delay="0"/>
                                          </p:stCondLst>
                                        </p:cTn>
                                        <p:tgtEl>
                                          <p:spTgt spid="37"/>
                                        </p:tgtEl>
                                        <p:attrNameLst>
                                          <p:attrName>style.visibility</p:attrName>
                                        </p:attrNameLst>
                                      </p:cBhvr>
                                      <p:to>
                                        <p:strVal val="hidden"/>
                                      </p:to>
                                    </p:set>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026" y="1798637"/>
            <a:ext cx="9269118" cy="4954671"/>
          </a:xfrm>
        </p:spPr>
        <p:txBody>
          <a:bodyPr>
            <a:normAutofit/>
          </a:bodyPr>
          <a:lstStyle/>
          <a:p>
            <a:r>
              <a:rPr lang="en-US" dirty="0"/>
              <a:t>From: </a:t>
            </a:r>
            <a:r>
              <a:rPr lang="en-US" dirty="0" err="1"/>
              <a:t>Dunlosky</a:t>
            </a:r>
            <a:r>
              <a:rPr lang="en-US" dirty="0"/>
              <a:t>, John, et al. "</a:t>
            </a:r>
            <a:r>
              <a:rPr lang="en-US" i="1" dirty="0"/>
              <a:t>Improving students’ learning with effective learning techniques: Promising directions from cognitive and educational psychology.</a:t>
            </a:r>
            <a:r>
              <a:rPr lang="en-US" dirty="0"/>
              <a:t>" Psychological Science in the Public Interest 14.1 (2013): 4-58.</a:t>
            </a:r>
          </a:p>
          <a:p>
            <a:endParaRPr lang="en-US" sz="1000" dirty="0"/>
          </a:p>
          <a:p>
            <a:r>
              <a:rPr lang="en-US" sz="2400" dirty="0"/>
              <a:t>Repurposing traditional</a:t>
            </a:r>
            <a:br>
              <a:rPr lang="en-US" sz="2400" dirty="0"/>
            </a:br>
            <a:r>
              <a:rPr lang="en-US" sz="2400" dirty="0"/>
              <a:t>reading assignments to</a:t>
            </a:r>
            <a:br>
              <a:rPr lang="en-US" sz="2400" dirty="0"/>
            </a:br>
            <a:r>
              <a:rPr lang="en-US" sz="2400" dirty="0"/>
              <a:t>become active reading</a:t>
            </a:r>
            <a:br>
              <a:rPr lang="en-US" sz="2400" dirty="0"/>
            </a:br>
            <a:r>
              <a:rPr lang="en-US" sz="2400" dirty="0"/>
              <a:t>changes the cognitive</a:t>
            </a:r>
            <a:br>
              <a:rPr lang="en-US" sz="2400" dirty="0"/>
            </a:br>
            <a:r>
              <a:rPr lang="en-US" sz="2400" dirty="0"/>
              <a:t>tasks involved with the </a:t>
            </a:r>
            <a:br>
              <a:rPr lang="en-US" sz="2400" dirty="0"/>
            </a:br>
            <a:r>
              <a:rPr lang="en-US" sz="2400" dirty="0"/>
              <a:t>goal of improving the </a:t>
            </a:r>
            <a:br>
              <a:rPr lang="en-US" sz="2400" dirty="0"/>
            </a:br>
            <a:r>
              <a:rPr lang="en-US" sz="2400" dirty="0"/>
              <a:t>learning outcome…</a:t>
            </a:r>
          </a:p>
          <a:p>
            <a:endParaRPr lang="en-US" dirty="0"/>
          </a:p>
          <a:p>
            <a:endParaRPr lang="en-US" sz="3600" dirty="0"/>
          </a:p>
        </p:txBody>
      </p:sp>
      <p:sp>
        <p:nvSpPr>
          <p:cNvPr id="3" name="Date Placeholder 2"/>
          <p:cNvSpPr>
            <a:spLocks noGrp="1"/>
          </p:cNvSpPr>
          <p:nvPr>
            <p:ph type="dt" sz="half" idx="10"/>
          </p:nvPr>
        </p:nvSpPr>
        <p:spPr/>
        <p:txBody>
          <a:bodyPr/>
          <a:lstStyle/>
          <a:p>
            <a:pPr>
              <a:defRPr/>
            </a:pPr>
            <a:r>
              <a:rPr lang="en-US"/>
              <a:t>February 24, 2017</a:t>
            </a:r>
            <a:endParaRPr lang="en-US" dirty="0"/>
          </a:p>
        </p:txBody>
      </p:sp>
      <p:sp>
        <p:nvSpPr>
          <p:cNvPr id="4" name="Footer Placeholder 3"/>
          <p:cNvSpPr>
            <a:spLocks noGrp="1"/>
          </p:cNvSpPr>
          <p:nvPr>
            <p:ph type="ftr" sz="quarter" idx="11"/>
          </p:nvPr>
        </p:nvSpPr>
        <p:spPr/>
        <p:txBody>
          <a:bodyPr/>
          <a:lstStyle/>
          <a:p>
            <a:pPr>
              <a:defRPr/>
            </a:pPr>
            <a:r>
              <a:rPr lang="nl-NL"/>
              <a:t>Winter 2017 UW Tacoma CTC Meeting</a:t>
            </a:r>
            <a:endParaRPr lang="en-US"/>
          </a:p>
          <a:p>
            <a:pPr>
              <a:defRPr/>
            </a:pPr>
            <a:r>
              <a:rPr lang="en-US"/>
              <a:t>Institute of Technology, University of Washington - Tacoma</a:t>
            </a:r>
            <a:endParaRPr lang="en-US" dirty="0"/>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12</a:t>
            </a:fld>
            <a:endParaRPr lang="en-US" dirty="0"/>
          </a:p>
        </p:txBody>
      </p:sp>
      <p:sp>
        <p:nvSpPr>
          <p:cNvPr id="6" name="Title 5"/>
          <p:cNvSpPr>
            <a:spLocks noGrp="1"/>
          </p:cNvSpPr>
          <p:nvPr>
            <p:ph type="title"/>
          </p:nvPr>
        </p:nvSpPr>
        <p:spPr/>
        <p:txBody>
          <a:bodyPr/>
          <a:lstStyle/>
          <a:p>
            <a:r>
              <a:rPr lang="en-US" dirty="0"/>
              <a:t>“Activating” reading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345" y="3377872"/>
            <a:ext cx="4974167" cy="3425957"/>
          </a:xfrm>
          <a:prstGeom prst="rect">
            <a:avLst/>
          </a:prstGeom>
        </p:spPr>
      </p:pic>
      <p:grpSp>
        <p:nvGrpSpPr>
          <p:cNvPr id="13" name="Group 12"/>
          <p:cNvGrpSpPr/>
          <p:nvPr/>
        </p:nvGrpSpPr>
        <p:grpSpPr>
          <a:xfrm>
            <a:off x="4597467" y="4748472"/>
            <a:ext cx="4252845" cy="304800"/>
            <a:chOff x="4445067" y="3191028"/>
            <a:chExt cx="4252845" cy="304800"/>
          </a:xfrm>
        </p:grpSpPr>
        <p:sp>
          <p:nvSpPr>
            <p:cNvPr id="8" name="Arrow: Right 7"/>
            <p:cNvSpPr/>
            <p:nvPr/>
          </p:nvSpPr>
          <p:spPr>
            <a:xfrm>
              <a:off x="4445067" y="3191028"/>
              <a:ext cx="381000" cy="3048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12112" y="3191028"/>
              <a:ext cx="685800" cy="304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597467" y="5553355"/>
            <a:ext cx="4252845" cy="317326"/>
            <a:chOff x="4445067" y="3995911"/>
            <a:chExt cx="4252845" cy="317326"/>
          </a:xfrm>
        </p:grpSpPr>
        <p:sp>
          <p:nvSpPr>
            <p:cNvPr id="9" name="Arrow: Right 8"/>
            <p:cNvSpPr/>
            <p:nvPr/>
          </p:nvSpPr>
          <p:spPr>
            <a:xfrm>
              <a:off x="4445067" y="4008437"/>
              <a:ext cx="381000" cy="3048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12112" y="3995911"/>
              <a:ext cx="685800" cy="304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597467" y="3928103"/>
            <a:ext cx="4710045" cy="317326"/>
            <a:chOff x="4445067" y="2370659"/>
            <a:chExt cx="4710045" cy="317326"/>
          </a:xfrm>
        </p:grpSpPr>
        <p:sp>
          <p:nvSpPr>
            <p:cNvPr id="10" name="Arrow: Right 9"/>
            <p:cNvSpPr/>
            <p:nvPr/>
          </p:nvSpPr>
          <p:spPr>
            <a:xfrm>
              <a:off x="4445067" y="2370659"/>
              <a:ext cx="381000" cy="3048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012112" y="2383185"/>
              <a:ext cx="1143000" cy="304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4597467" y="4194281"/>
            <a:ext cx="4710045" cy="343422"/>
            <a:chOff x="4445067" y="2636837"/>
            <a:chExt cx="4710045" cy="343422"/>
          </a:xfrm>
        </p:grpSpPr>
        <p:sp>
          <p:nvSpPr>
            <p:cNvPr id="11" name="Arrow: Right 10"/>
            <p:cNvSpPr/>
            <p:nvPr/>
          </p:nvSpPr>
          <p:spPr>
            <a:xfrm>
              <a:off x="4445067" y="2675459"/>
              <a:ext cx="381000" cy="30480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2112" y="2636837"/>
              <a:ext cx="1143000" cy="304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496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400" dirty="0"/>
              <a:t>Primary goal is to approach reading from the role of a reviewer</a:t>
            </a:r>
          </a:p>
          <a:p>
            <a:pPr lvl="1"/>
            <a:r>
              <a:rPr lang="en-US" sz="2400" dirty="0"/>
              <a:t>In contrast to a passive reader</a:t>
            </a:r>
          </a:p>
          <a:p>
            <a:pPr lvl="1"/>
            <a:endParaRPr lang="en-US" sz="1200" dirty="0"/>
          </a:p>
          <a:p>
            <a:r>
              <a:rPr lang="en-US" sz="2400" i="1" dirty="0"/>
              <a:t>“Imagine you are an editor, or if you just hired someone to write a technical manual. You are now reviewing their work for clarity and understandability.”</a:t>
            </a:r>
          </a:p>
          <a:p>
            <a:endParaRPr lang="en-US" sz="1200" i="1" dirty="0"/>
          </a:p>
          <a:p>
            <a:r>
              <a:rPr lang="en-US" sz="2400" dirty="0"/>
              <a:t>Active reading can help you read and better understand technical documentation which you may encounter at a job in the future.</a:t>
            </a:r>
          </a:p>
          <a:p>
            <a:endParaRPr lang="en-US" sz="1200" dirty="0"/>
          </a:p>
          <a:p>
            <a:r>
              <a:rPr lang="en-US" sz="2400" dirty="0"/>
              <a:t>Similar to critical reading:</a:t>
            </a:r>
          </a:p>
          <a:p>
            <a:pPr lvl="1"/>
            <a:r>
              <a:rPr lang="en-US" sz="2400" dirty="0"/>
              <a:t>https://en.wikipedia.org/wiki/Critical_reading</a:t>
            </a:r>
            <a:endParaRPr lang="en-US" sz="2400" dirty="0"/>
          </a:p>
        </p:txBody>
      </p:sp>
      <p:sp>
        <p:nvSpPr>
          <p:cNvPr id="3" name="Date Placeholder 2"/>
          <p:cNvSpPr>
            <a:spLocks noGrp="1"/>
          </p:cNvSpPr>
          <p:nvPr>
            <p:ph type="dt" sz="half" idx="10"/>
          </p:nvPr>
        </p:nvSpPr>
        <p:spPr/>
        <p:txBody>
          <a:bodyPr/>
          <a:lstStyle/>
          <a:p>
            <a:pPr>
              <a:defRPr/>
            </a:pPr>
            <a:r>
              <a:rPr lang="en-US"/>
              <a:t>February 24, 2017</a:t>
            </a:r>
            <a:endParaRPr lang="en-US" dirty="0"/>
          </a:p>
        </p:txBody>
      </p:sp>
      <p:sp>
        <p:nvSpPr>
          <p:cNvPr id="4" name="Footer Placeholder 3"/>
          <p:cNvSpPr>
            <a:spLocks noGrp="1"/>
          </p:cNvSpPr>
          <p:nvPr>
            <p:ph type="ftr" sz="quarter" idx="11"/>
          </p:nvPr>
        </p:nvSpPr>
        <p:spPr/>
        <p:txBody>
          <a:bodyPr/>
          <a:lstStyle/>
          <a:p>
            <a:pPr>
              <a:defRPr/>
            </a:pPr>
            <a:r>
              <a:rPr lang="nl-NL"/>
              <a:t>Winter 2017 UW Tacoma CTC Meeting</a:t>
            </a:r>
            <a:endParaRPr lang="en-US"/>
          </a:p>
          <a:p>
            <a:pPr>
              <a:defRPr/>
            </a:pPr>
            <a:r>
              <a:rPr lang="en-US"/>
              <a:t>Institute of Technology, University of Washington - Tacoma</a:t>
            </a:r>
            <a:endParaRPr lang="en-US" dirty="0"/>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13</a:t>
            </a:fld>
            <a:endParaRPr lang="en-US" dirty="0"/>
          </a:p>
        </p:txBody>
      </p:sp>
      <p:sp>
        <p:nvSpPr>
          <p:cNvPr id="6" name="Title 5"/>
          <p:cNvSpPr>
            <a:spLocks noGrp="1"/>
          </p:cNvSpPr>
          <p:nvPr>
            <p:ph type="title"/>
          </p:nvPr>
        </p:nvSpPr>
        <p:spPr/>
        <p:txBody>
          <a:bodyPr/>
          <a:lstStyle/>
          <a:p>
            <a:r>
              <a:rPr lang="en-US" dirty="0"/>
              <a:t>Active reading</a:t>
            </a:r>
          </a:p>
        </p:txBody>
      </p:sp>
    </p:spTree>
    <p:extLst>
      <p:ext uri="{BB962C8B-B14F-4D97-AF65-F5344CB8AC3E}">
        <p14:creationId xmlns:p14="http://schemas.microsoft.com/office/powerpoint/2010/main" val="59180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026" y="1894957"/>
            <a:ext cx="9269118" cy="5009080"/>
          </a:xfrm>
        </p:spPr>
        <p:txBody>
          <a:bodyPr>
            <a:normAutofit fontScale="92500"/>
          </a:bodyPr>
          <a:lstStyle/>
          <a:p>
            <a:r>
              <a:rPr lang="en-US" sz="2400" dirty="0"/>
              <a:t>Consider how the author has presented the information</a:t>
            </a:r>
          </a:p>
          <a:p>
            <a:r>
              <a:rPr lang="en-US" sz="2400" dirty="0"/>
              <a:t>When something is unclear, mark this…</a:t>
            </a:r>
          </a:p>
          <a:p>
            <a:r>
              <a:rPr lang="en-US" sz="2400" dirty="0"/>
              <a:t>If something is hard to understand, rephrase it in layperson terms. (in the margins)  State what the text means to you.</a:t>
            </a:r>
          </a:p>
          <a:p>
            <a:r>
              <a:rPr lang="en-US" sz="2400" dirty="0"/>
              <a:t>Circle key terms, underline key ideas, </a:t>
            </a:r>
            <a:r>
              <a:rPr lang="en-US" sz="2400" b="1" dirty="0">
                <a:solidFill>
                  <a:schemeClr val="tx1"/>
                </a:solidFill>
              </a:rPr>
              <a:t>do not highlight</a:t>
            </a:r>
            <a:r>
              <a:rPr lang="en-US" sz="2400" dirty="0"/>
              <a:t>.</a:t>
            </a:r>
          </a:p>
          <a:p>
            <a:r>
              <a:rPr lang="en-US" sz="2400" dirty="0"/>
              <a:t>Mark typographical/grammar errors</a:t>
            </a:r>
          </a:p>
          <a:p>
            <a:r>
              <a:rPr lang="en-US" sz="2400" dirty="0"/>
              <a:t>Look up definitions of vague terms and write short definitions in the margins</a:t>
            </a:r>
          </a:p>
          <a:p>
            <a:r>
              <a:rPr lang="en-US" sz="2400" dirty="0"/>
              <a:t>Star and circle the key ideas and takeaways… This helps to see them very quickly when reviewing the chapter again.</a:t>
            </a:r>
          </a:p>
          <a:p>
            <a:r>
              <a:rPr lang="en-US" sz="2400" dirty="0"/>
              <a:t>Write and summarize key concepts in the margins</a:t>
            </a:r>
          </a:p>
          <a:p>
            <a:endParaRPr lang="en-US" sz="1100" dirty="0"/>
          </a:p>
          <a:p>
            <a:r>
              <a:rPr lang="en-US" sz="2400" dirty="0"/>
              <a:t>Use the markup to write a summary…</a:t>
            </a:r>
          </a:p>
        </p:txBody>
      </p:sp>
      <p:sp>
        <p:nvSpPr>
          <p:cNvPr id="3" name="Date Placeholder 2"/>
          <p:cNvSpPr>
            <a:spLocks noGrp="1"/>
          </p:cNvSpPr>
          <p:nvPr>
            <p:ph type="dt" sz="half" idx="10"/>
          </p:nvPr>
        </p:nvSpPr>
        <p:spPr/>
        <p:txBody>
          <a:bodyPr/>
          <a:lstStyle/>
          <a:p>
            <a:pPr>
              <a:defRPr/>
            </a:pPr>
            <a:r>
              <a:rPr lang="en-US"/>
              <a:t>February 24, 2017</a:t>
            </a:r>
            <a:endParaRPr lang="en-US" dirty="0"/>
          </a:p>
        </p:txBody>
      </p:sp>
      <p:sp>
        <p:nvSpPr>
          <p:cNvPr id="4" name="Footer Placeholder 3"/>
          <p:cNvSpPr>
            <a:spLocks noGrp="1"/>
          </p:cNvSpPr>
          <p:nvPr>
            <p:ph type="ftr" sz="quarter" idx="11"/>
          </p:nvPr>
        </p:nvSpPr>
        <p:spPr/>
        <p:txBody>
          <a:bodyPr/>
          <a:lstStyle/>
          <a:p>
            <a:pPr>
              <a:defRPr/>
            </a:pPr>
            <a:r>
              <a:rPr lang="nl-NL"/>
              <a:t>Winter 2017 UW Tacoma CTC Meeting</a:t>
            </a:r>
            <a:endParaRPr lang="en-US"/>
          </a:p>
          <a:p>
            <a:pPr>
              <a:defRPr/>
            </a:pPr>
            <a:r>
              <a:rPr lang="en-US"/>
              <a:t>Institute of Technology, University of Washington - Tacoma</a:t>
            </a:r>
            <a:endParaRPr lang="en-US" dirty="0"/>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14</a:t>
            </a:fld>
            <a:endParaRPr lang="en-US" dirty="0"/>
          </a:p>
        </p:txBody>
      </p:sp>
      <p:sp>
        <p:nvSpPr>
          <p:cNvPr id="6" name="Title 5"/>
          <p:cNvSpPr>
            <a:spLocks noGrp="1"/>
          </p:cNvSpPr>
          <p:nvPr>
            <p:ph type="title"/>
          </p:nvPr>
        </p:nvSpPr>
        <p:spPr/>
        <p:txBody>
          <a:bodyPr/>
          <a:lstStyle/>
          <a:p>
            <a:r>
              <a:rPr lang="en-US" dirty="0"/>
              <a:t>Active reading: REVIEW PHASE</a:t>
            </a:r>
          </a:p>
        </p:txBody>
      </p:sp>
    </p:spTree>
    <p:extLst>
      <p:ext uri="{BB962C8B-B14F-4D97-AF65-F5344CB8AC3E}">
        <p14:creationId xmlns:p14="http://schemas.microsoft.com/office/powerpoint/2010/main" val="1613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b="1" u="sng" dirty="0"/>
              <a:t>Task 1: </a:t>
            </a:r>
            <a:r>
              <a:rPr lang="en-US" sz="2400" dirty="0"/>
              <a:t>Write 1-3 sentences summarizing what the chapter is about.  Summary should describe what the chapter is about.  Someone who is looking for information on the topics and ideas you identify should be encouraged to read the chapter after reading your summary.</a:t>
            </a:r>
          </a:p>
          <a:p>
            <a:endParaRPr lang="en-US" sz="2400" dirty="0"/>
          </a:p>
          <a:p>
            <a:r>
              <a:rPr lang="en-US" sz="2400" b="1" u="sng" dirty="0"/>
              <a:t>Task 2: </a:t>
            </a:r>
            <a:r>
              <a:rPr lang="en-US" sz="2400" dirty="0"/>
              <a:t>List 3 or more key concepts from the chapter, and describe them.</a:t>
            </a:r>
          </a:p>
          <a:p>
            <a:endParaRPr lang="en-US" sz="2400" dirty="0"/>
          </a:p>
          <a:p>
            <a:r>
              <a:rPr lang="en-US" sz="2400" b="1" u="sng" dirty="0"/>
              <a:t>Task 3: </a:t>
            </a:r>
            <a:r>
              <a:rPr lang="en-US" sz="2400" dirty="0"/>
              <a:t>List 3 or more words / terms and their definitions you’ve looked up while reading the chapter.</a:t>
            </a:r>
          </a:p>
        </p:txBody>
      </p:sp>
      <p:sp>
        <p:nvSpPr>
          <p:cNvPr id="3" name="Date Placeholder 2"/>
          <p:cNvSpPr>
            <a:spLocks noGrp="1"/>
          </p:cNvSpPr>
          <p:nvPr>
            <p:ph type="dt" sz="half" idx="10"/>
          </p:nvPr>
        </p:nvSpPr>
        <p:spPr/>
        <p:txBody>
          <a:bodyPr/>
          <a:lstStyle/>
          <a:p>
            <a:pPr>
              <a:defRPr/>
            </a:pPr>
            <a:r>
              <a:rPr lang="en-US"/>
              <a:t>February 24, 2017</a:t>
            </a:r>
            <a:endParaRPr lang="en-US" dirty="0"/>
          </a:p>
        </p:txBody>
      </p:sp>
      <p:sp>
        <p:nvSpPr>
          <p:cNvPr id="4" name="Footer Placeholder 3"/>
          <p:cNvSpPr>
            <a:spLocks noGrp="1"/>
          </p:cNvSpPr>
          <p:nvPr>
            <p:ph type="ftr" sz="quarter" idx="11"/>
          </p:nvPr>
        </p:nvSpPr>
        <p:spPr/>
        <p:txBody>
          <a:bodyPr/>
          <a:lstStyle/>
          <a:p>
            <a:pPr>
              <a:defRPr/>
            </a:pPr>
            <a:r>
              <a:rPr lang="nl-NL"/>
              <a:t>Winter 2017 UW Tacoma CTC Meeting</a:t>
            </a:r>
            <a:endParaRPr lang="en-US"/>
          </a:p>
          <a:p>
            <a:pPr>
              <a:defRPr/>
            </a:pPr>
            <a:r>
              <a:rPr lang="en-US"/>
              <a:t>Institute of Technology, University of Washington - Tacoma</a:t>
            </a:r>
            <a:endParaRPr lang="en-US" dirty="0"/>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15</a:t>
            </a:fld>
            <a:endParaRPr lang="en-US" dirty="0"/>
          </a:p>
        </p:txBody>
      </p:sp>
      <p:sp>
        <p:nvSpPr>
          <p:cNvPr id="6" name="Title 5"/>
          <p:cNvSpPr>
            <a:spLocks noGrp="1"/>
          </p:cNvSpPr>
          <p:nvPr>
            <p:ph type="title"/>
          </p:nvPr>
        </p:nvSpPr>
        <p:spPr/>
        <p:txBody>
          <a:bodyPr/>
          <a:lstStyle/>
          <a:p>
            <a:r>
              <a:rPr lang="en-US" dirty="0"/>
              <a:t>Active reading: writing phase</a:t>
            </a:r>
          </a:p>
        </p:txBody>
      </p:sp>
    </p:spTree>
    <p:extLst>
      <p:ext uri="{BB962C8B-B14F-4D97-AF65-F5344CB8AC3E}">
        <p14:creationId xmlns:p14="http://schemas.microsoft.com/office/powerpoint/2010/main" val="274662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026" y="1798637"/>
            <a:ext cx="9269118" cy="5085280"/>
          </a:xfrm>
        </p:spPr>
        <p:txBody>
          <a:bodyPr>
            <a:normAutofit/>
          </a:bodyPr>
          <a:lstStyle/>
          <a:p>
            <a:r>
              <a:rPr lang="en-US" b="1" u="sng" dirty="0"/>
              <a:t>Task 4:</a:t>
            </a:r>
            <a:r>
              <a:rPr lang="en-US" b="1" dirty="0"/>
              <a:t> </a:t>
            </a:r>
            <a:r>
              <a:rPr lang="en-US" dirty="0"/>
              <a:t>Look up a technology or topic from the chapter online and write (2-3) sentences describing it in more detail. </a:t>
            </a:r>
            <a:br>
              <a:rPr lang="en-US" dirty="0"/>
            </a:br>
            <a:r>
              <a:rPr lang="en-US" dirty="0"/>
              <a:t>Answer:</a:t>
            </a:r>
          </a:p>
          <a:p>
            <a:pPr lvl="1"/>
            <a:r>
              <a:rPr lang="en-US" sz="2200" dirty="0"/>
              <a:t>What it does?</a:t>
            </a:r>
          </a:p>
          <a:p>
            <a:pPr lvl="1"/>
            <a:r>
              <a:rPr lang="en-US" sz="2200" dirty="0"/>
              <a:t>Why is it important?</a:t>
            </a:r>
          </a:p>
          <a:p>
            <a:pPr lvl="1"/>
            <a:r>
              <a:rPr lang="en-US" sz="2200" dirty="0"/>
              <a:t>Cite sources</a:t>
            </a:r>
          </a:p>
          <a:p>
            <a:endParaRPr lang="en-US" sz="1000" dirty="0"/>
          </a:p>
          <a:p>
            <a:r>
              <a:rPr lang="en-US" b="1" u="sng" dirty="0"/>
              <a:t>Task 5:</a:t>
            </a:r>
            <a:r>
              <a:rPr lang="en-US" dirty="0"/>
              <a:t> After reading the chapter, write two questions about ideas or related concepts you’re unsure of.  You may have an idea what the answers are, but you’re not entirely sure.  </a:t>
            </a:r>
          </a:p>
          <a:p>
            <a:pPr lvl="1"/>
            <a:r>
              <a:rPr lang="en-US" sz="2200" dirty="0"/>
              <a:t>Conduct research online to attempt to answer your questions.  Write a summary of your answer, and why you think so.  </a:t>
            </a:r>
            <a:br>
              <a:rPr lang="en-US" sz="2200" dirty="0"/>
            </a:br>
            <a:r>
              <a:rPr lang="en-US" sz="2200" dirty="0"/>
              <a:t>Cite sources</a:t>
            </a:r>
          </a:p>
          <a:p>
            <a:pPr lvl="1"/>
            <a:r>
              <a:rPr lang="en-US" sz="2200" dirty="0"/>
              <a:t>Bring up your questions in class</a:t>
            </a:r>
          </a:p>
          <a:p>
            <a:endParaRPr lang="en-US" dirty="0"/>
          </a:p>
        </p:txBody>
      </p:sp>
      <p:sp>
        <p:nvSpPr>
          <p:cNvPr id="3" name="Date Placeholder 2"/>
          <p:cNvSpPr>
            <a:spLocks noGrp="1"/>
          </p:cNvSpPr>
          <p:nvPr>
            <p:ph type="dt" sz="half" idx="10"/>
          </p:nvPr>
        </p:nvSpPr>
        <p:spPr/>
        <p:txBody>
          <a:bodyPr/>
          <a:lstStyle/>
          <a:p>
            <a:pPr>
              <a:defRPr/>
            </a:pPr>
            <a:r>
              <a:rPr lang="en-US"/>
              <a:t>February 24, 2017</a:t>
            </a:r>
            <a:endParaRPr lang="en-US" dirty="0"/>
          </a:p>
        </p:txBody>
      </p:sp>
      <p:sp>
        <p:nvSpPr>
          <p:cNvPr id="4" name="Footer Placeholder 3"/>
          <p:cNvSpPr>
            <a:spLocks noGrp="1"/>
          </p:cNvSpPr>
          <p:nvPr>
            <p:ph type="ftr" sz="quarter" idx="11"/>
          </p:nvPr>
        </p:nvSpPr>
        <p:spPr/>
        <p:txBody>
          <a:bodyPr/>
          <a:lstStyle/>
          <a:p>
            <a:pPr>
              <a:defRPr/>
            </a:pPr>
            <a:r>
              <a:rPr lang="nl-NL"/>
              <a:t>Winter 2017 UW Tacoma CTC Meeting</a:t>
            </a:r>
            <a:endParaRPr lang="en-US"/>
          </a:p>
          <a:p>
            <a:pPr>
              <a:defRPr/>
            </a:pPr>
            <a:r>
              <a:rPr lang="en-US"/>
              <a:t>Institute of Technology, University of Washington - Tacoma</a:t>
            </a:r>
            <a:endParaRPr lang="en-US" dirty="0"/>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16</a:t>
            </a:fld>
            <a:endParaRPr lang="en-US" dirty="0"/>
          </a:p>
        </p:txBody>
      </p:sp>
      <p:sp>
        <p:nvSpPr>
          <p:cNvPr id="6" name="Title 5"/>
          <p:cNvSpPr>
            <a:spLocks noGrp="1"/>
          </p:cNvSpPr>
          <p:nvPr>
            <p:ph type="title"/>
          </p:nvPr>
        </p:nvSpPr>
        <p:spPr/>
        <p:txBody>
          <a:bodyPr/>
          <a:lstStyle/>
          <a:p>
            <a:r>
              <a:rPr lang="en-US" dirty="0"/>
              <a:t>Active reading: write phase - 2</a:t>
            </a:r>
          </a:p>
        </p:txBody>
      </p:sp>
    </p:spTree>
    <p:extLst>
      <p:ext uri="{BB962C8B-B14F-4D97-AF65-F5344CB8AC3E}">
        <p14:creationId xmlns:p14="http://schemas.microsoft.com/office/powerpoint/2010/main" val="38343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20026" y="1923657"/>
            <a:ext cx="9269118" cy="5161480"/>
          </a:xfrm>
        </p:spPr>
        <p:txBody>
          <a:bodyPr>
            <a:normAutofit fontScale="85000" lnSpcReduction="20000"/>
          </a:bodyPr>
          <a:lstStyle/>
          <a:p>
            <a:r>
              <a:rPr lang="en-US" dirty="0"/>
              <a:t>From TCSS 422 – Operating Systems  Fall 2016</a:t>
            </a:r>
            <a:br>
              <a:rPr lang="en-US" dirty="0"/>
            </a:br>
            <a:endParaRPr lang="en-US" dirty="0"/>
          </a:p>
          <a:p>
            <a:pPr marL="50397" indent="0">
              <a:buNone/>
            </a:pPr>
            <a:r>
              <a:rPr lang="en-US" dirty="0">
                <a:solidFill>
                  <a:schemeClr val="tx1"/>
                </a:solidFill>
                <a:latin typeface="Arial" panose="020B0604020202020204" pitchFamily="34" charset="0"/>
                <a:cs typeface="Arial" panose="020B0604020202020204" pitchFamily="34" charset="0"/>
              </a:rPr>
              <a:t>Dr. Lloyd,</a:t>
            </a:r>
          </a:p>
          <a:p>
            <a:pPr marL="50397" indent="0">
              <a:buNone/>
            </a:pPr>
            <a:endParaRPr lang="en-US" dirty="0">
              <a:solidFill>
                <a:schemeClr val="tx1"/>
              </a:solidFill>
              <a:latin typeface="Arial" panose="020B0604020202020204" pitchFamily="34" charset="0"/>
              <a:cs typeface="Arial" panose="020B0604020202020204" pitchFamily="34" charset="0"/>
            </a:endParaRPr>
          </a:p>
          <a:p>
            <a:pPr marL="50397" indent="0">
              <a:buNone/>
            </a:pPr>
            <a:r>
              <a:rPr lang="en-US" dirty="0">
                <a:solidFill>
                  <a:schemeClr val="tx1"/>
                </a:solidFill>
                <a:latin typeface="Arial" panose="020B0604020202020204" pitchFamily="34" charset="0"/>
                <a:cs typeface="Arial" panose="020B0604020202020204" pitchFamily="34" charset="0"/>
              </a:rPr>
              <a:t>This was the first time I've ever had a quiz structured in such a manner, even for a take home quiz. For time I spent working on this quiz compared to other courses where I needed to instead "study" for a quiz, I spent noticeably more time. However, it felt significantly more productive.</a:t>
            </a:r>
          </a:p>
          <a:p>
            <a:endParaRPr lang="en-US" sz="1400" dirty="0">
              <a:solidFill>
                <a:schemeClr val="tx1"/>
              </a:solidFill>
              <a:latin typeface="Arial" panose="020B0604020202020204" pitchFamily="34" charset="0"/>
              <a:cs typeface="Arial" panose="020B0604020202020204" pitchFamily="34" charset="0"/>
            </a:endParaRPr>
          </a:p>
          <a:p>
            <a:pPr marL="50397" indent="0">
              <a:buNone/>
            </a:pPr>
            <a:r>
              <a:rPr lang="en-US" dirty="0">
                <a:solidFill>
                  <a:schemeClr val="tx1"/>
                </a:solidFill>
                <a:latin typeface="Arial" panose="020B0604020202020204" pitchFamily="34" charset="0"/>
                <a:cs typeface="Arial" panose="020B0604020202020204" pitchFamily="34" charset="0"/>
              </a:rPr>
              <a:t>With traditional quizzes, I usually skim the material; trying to memorize everything, but not really understanding it all. I've never liked traditional quizzes because my study strategy was quantity over quality, because you never knew what to expect to be covered on the quiz. And some take home quizzes just test my ability to utilize ctrl-f.</a:t>
            </a:r>
          </a:p>
          <a:p>
            <a:endParaRPr lang="en-US" sz="1400" dirty="0">
              <a:solidFill>
                <a:schemeClr val="tx1"/>
              </a:solidFill>
              <a:latin typeface="Arial" panose="020B0604020202020204" pitchFamily="34" charset="0"/>
              <a:cs typeface="Arial" panose="020B0604020202020204" pitchFamily="34" charset="0"/>
            </a:endParaRPr>
          </a:p>
          <a:p>
            <a:pPr marL="50397" indent="0">
              <a:buNone/>
            </a:pPr>
            <a:r>
              <a:rPr lang="en-US" dirty="0">
                <a:solidFill>
                  <a:schemeClr val="tx1"/>
                </a:solidFill>
                <a:latin typeface="Arial" panose="020B0604020202020204" pitchFamily="34" charset="0"/>
                <a:cs typeface="Arial" panose="020B0604020202020204" pitchFamily="34" charset="0"/>
              </a:rPr>
              <a:t>Even though I spent more time working on this quiz, I feel like I have a deeper understanding of the chapter, and making me find questions helps me explore more about concepts I read about. I hope to see more of these in the future.</a:t>
            </a:r>
          </a:p>
          <a:p>
            <a:pPr marL="50397" indent="0">
              <a:buNone/>
            </a:pPr>
            <a:endParaRPr lang="en-US" dirty="0"/>
          </a:p>
        </p:txBody>
      </p:sp>
      <p:sp>
        <p:nvSpPr>
          <p:cNvPr id="2" name="Date Placeholder 1"/>
          <p:cNvSpPr>
            <a:spLocks noGrp="1"/>
          </p:cNvSpPr>
          <p:nvPr>
            <p:ph type="dt" sz="half" idx="10"/>
          </p:nvPr>
        </p:nvSpPr>
        <p:spPr/>
        <p:txBody>
          <a:bodyPr/>
          <a:lstStyle/>
          <a:p>
            <a:pPr>
              <a:defRPr/>
            </a:pPr>
            <a:r>
              <a:rPr lang="en-US" dirty="0"/>
              <a:t>February 24, 2017</a:t>
            </a:r>
          </a:p>
        </p:txBody>
      </p:sp>
      <p:sp>
        <p:nvSpPr>
          <p:cNvPr id="3" name="Footer Placeholder 2"/>
          <p:cNvSpPr>
            <a:spLocks noGrp="1"/>
          </p:cNvSpPr>
          <p:nvPr>
            <p:ph type="ftr" sz="quarter" idx="11"/>
          </p:nvPr>
        </p:nvSpPr>
        <p:spPr/>
        <p:txBody>
          <a:bodyPr/>
          <a:lstStyle/>
          <a:p>
            <a:pPr>
              <a:defRPr/>
            </a:pPr>
            <a:r>
              <a:rPr lang="nl-NL"/>
              <a:t>Winter 2017 UW Tacoma CTC Meeting</a:t>
            </a:r>
            <a:endParaRPr lang="en-US"/>
          </a:p>
          <a:p>
            <a:pPr>
              <a:defRPr/>
            </a:pPr>
            <a:r>
              <a:rPr lang="en-US"/>
              <a:t>Institute of Technology, University of Washington - Tacoma</a:t>
            </a:r>
            <a:endParaRPr lang="en-US" dirty="0"/>
          </a:p>
        </p:txBody>
      </p:sp>
      <p:sp>
        <p:nvSpPr>
          <p:cNvPr id="4" name="Slide Number Placeholder 3"/>
          <p:cNvSpPr>
            <a:spLocks noGrp="1"/>
          </p:cNvSpPr>
          <p:nvPr>
            <p:ph type="sldNum" sz="quarter" idx="12"/>
          </p:nvPr>
        </p:nvSpPr>
        <p:spPr/>
        <p:txBody>
          <a:bodyPr/>
          <a:lstStyle/>
          <a:p>
            <a:pPr>
              <a:defRPr/>
            </a:pPr>
            <a:fld id="{09D3052C-48B8-49A1-BD91-C0F7EF44493E}" type="slidenum">
              <a:rPr lang="en-US" smtClean="0"/>
              <a:pPr>
                <a:defRPr/>
              </a:pPr>
              <a:t>17</a:t>
            </a:fld>
            <a:endParaRPr lang="en-US" dirty="0"/>
          </a:p>
        </p:txBody>
      </p:sp>
      <p:sp>
        <p:nvSpPr>
          <p:cNvPr id="5" name="Title 4"/>
          <p:cNvSpPr>
            <a:spLocks noGrp="1"/>
          </p:cNvSpPr>
          <p:nvPr>
            <p:ph type="title"/>
          </p:nvPr>
        </p:nvSpPr>
        <p:spPr/>
        <p:txBody>
          <a:bodyPr/>
          <a:lstStyle/>
          <a:p>
            <a:r>
              <a:rPr lang="en-US" dirty="0"/>
              <a:t>Feedback from students</a:t>
            </a:r>
          </a:p>
        </p:txBody>
      </p:sp>
    </p:spTree>
    <p:extLst>
      <p:ext uri="{BB962C8B-B14F-4D97-AF65-F5344CB8AC3E}">
        <p14:creationId xmlns:p14="http://schemas.microsoft.com/office/powerpoint/2010/main" val="1070305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Improving Students’ Learning With Effective Learning Techniques: Promising Directions From Cognitive and Educational Psychology</a:t>
            </a:r>
          </a:p>
          <a:p>
            <a:r>
              <a:rPr lang="en-US" dirty="0">
                <a:hlinkClick r:id="rId2"/>
              </a:rPr>
              <a:t>http://www.psychologicalscience.org/publications/journals/pspi/learning-techniques.html#.WK_iRBIrJWM</a:t>
            </a:r>
            <a:endParaRPr lang="en-US" dirty="0"/>
          </a:p>
          <a:p>
            <a:endParaRPr lang="en-US" dirty="0"/>
          </a:p>
          <a:p>
            <a:r>
              <a:rPr lang="en-US" dirty="0"/>
              <a:t>Samples</a:t>
            </a:r>
          </a:p>
          <a:p>
            <a:r>
              <a:rPr lang="en-US" dirty="0">
                <a:hlinkClick r:id="rId3"/>
              </a:rPr>
              <a:t>http://faculty.washington.edu/wlloyd/courses/tcss422/quiz/</a:t>
            </a:r>
            <a:br>
              <a:rPr lang="en-US" dirty="0">
                <a:hlinkClick r:id="rId3"/>
              </a:rPr>
            </a:br>
            <a:r>
              <a:rPr lang="en-US" dirty="0">
                <a:hlinkClick r:id="rId3"/>
              </a:rPr>
              <a:t>TCSS422_w2017_Quiz_1.pdf</a:t>
            </a:r>
            <a:endParaRPr lang="en-US" dirty="0"/>
          </a:p>
          <a:p>
            <a:r>
              <a:rPr lang="en-US" dirty="0">
                <a:hlinkClick r:id="rId4"/>
              </a:rPr>
              <a:t>http://faculty.washington.edu/wlloyd/courses/tcss422/quiz/</a:t>
            </a:r>
            <a:br>
              <a:rPr lang="en-US" dirty="0">
                <a:hlinkClick r:id="rId4"/>
              </a:rPr>
            </a:br>
            <a:r>
              <a:rPr lang="en-US" dirty="0">
                <a:hlinkClick r:id="rId4"/>
              </a:rPr>
              <a:t>TCSS422_w2017_Quiz_4.pdf</a:t>
            </a:r>
            <a:endParaRPr lang="en-US" dirty="0"/>
          </a:p>
          <a:p>
            <a:endParaRPr lang="en-US" dirty="0"/>
          </a:p>
          <a:p>
            <a:r>
              <a:rPr lang="en-US" dirty="0">
                <a:hlinkClick r:id="rId3"/>
              </a:rPr>
              <a:t>http://faculty.washington.edu/wlloyd</a:t>
            </a:r>
            <a:endParaRPr lang="en-US" dirty="0"/>
          </a:p>
        </p:txBody>
      </p:sp>
      <p:sp>
        <p:nvSpPr>
          <p:cNvPr id="3" name="Date Placeholder 2"/>
          <p:cNvSpPr>
            <a:spLocks noGrp="1"/>
          </p:cNvSpPr>
          <p:nvPr>
            <p:ph type="dt" sz="half" idx="10"/>
          </p:nvPr>
        </p:nvSpPr>
        <p:spPr/>
        <p:txBody>
          <a:bodyPr/>
          <a:lstStyle/>
          <a:p>
            <a:pPr>
              <a:defRPr/>
            </a:pPr>
            <a:r>
              <a:rPr lang="en-US"/>
              <a:t>February 24, 2017</a:t>
            </a:r>
            <a:endParaRPr lang="en-US" dirty="0"/>
          </a:p>
        </p:txBody>
      </p:sp>
      <p:sp>
        <p:nvSpPr>
          <p:cNvPr id="4" name="Footer Placeholder 3"/>
          <p:cNvSpPr>
            <a:spLocks noGrp="1"/>
          </p:cNvSpPr>
          <p:nvPr>
            <p:ph type="ftr" sz="quarter" idx="11"/>
          </p:nvPr>
        </p:nvSpPr>
        <p:spPr/>
        <p:txBody>
          <a:bodyPr/>
          <a:lstStyle/>
          <a:p>
            <a:pPr>
              <a:defRPr/>
            </a:pPr>
            <a:r>
              <a:rPr lang="nl-NL"/>
              <a:t>Winter 2017 UW Tacoma CTC Meeting</a:t>
            </a:r>
            <a:endParaRPr lang="en-US"/>
          </a:p>
          <a:p>
            <a:pPr>
              <a:defRPr/>
            </a:pPr>
            <a:r>
              <a:rPr lang="en-US"/>
              <a:t>Institute of Technology, University of Washington - Tacoma</a:t>
            </a:r>
            <a:endParaRPr lang="en-US" dirty="0"/>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18</a:t>
            </a:fld>
            <a:endParaRPr lang="en-US" dirty="0"/>
          </a:p>
        </p:txBody>
      </p:sp>
      <p:sp>
        <p:nvSpPr>
          <p:cNvPr id="6" name="Title 5"/>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2692671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0026" y="274637"/>
            <a:ext cx="6972432" cy="1814322"/>
          </a:xfrm>
        </p:spPr>
        <p:txBody>
          <a:bodyPr/>
          <a:lstStyle/>
          <a:p>
            <a:pPr algn="l"/>
            <a:r>
              <a:rPr lang="en-US" sz="6000" b="1" dirty="0"/>
              <a:t>Questions</a:t>
            </a:r>
          </a:p>
        </p:txBody>
      </p:sp>
      <p:pic>
        <p:nvPicPr>
          <p:cNvPr id="7" name="Picture 23" descr="MCBD00028_0000[1]"/>
          <p:cNvPicPr>
            <a:picLocks noChangeAspect="1" noChangeArrowheads="1"/>
          </p:cNvPicPr>
          <p:nvPr/>
        </p:nvPicPr>
        <p:blipFill>
          <a:blip r:embed="rId2" cstate="print"/>
          <a:srcRect/>
          <a:stretch>
            <a:fillRect/>
          </a:stretch>
        </p:blipFill>
        <p:spPr bwMode="auto">
          <a:xfrm>
            <a:off x="3006979" y="2610276"/>
            <a:ext cx="4066667" cy="3988961"/>
          </a:xfrm>
          <a:prstGeom prst="rect">
            <a:avLst/>
          </a:prstGeom>
          <a:noFill/>
        </p:spPr>
      </p:pic>
      <p:sp>
        <p:nvSpPr>
          <p:cNvPr id="2" name="Date Placeholder 1"/>
          <p:cNvSpPr>
            <a:spLocks noGrp="1"/>
          </p:cNvSpPr>
          <p:nvPr>
            <p:ph type="dt" sz="half" idx="10"/>
          </p:nvPr>
        </p:nvSpPr>
        <p:spPr/>
        <p:txBody>
          <a:bodyPr/>
          <a:lstStyle/>
          <a:p>
            <a:pPr>
              <a:defRPr/>
            </a:pPr>
            <a:r>
              <a:rPr lang="en-US" dirty="0"/>
              <a:t>February 24, 2017</a:t>
            </a:r>
          </a:p>
        </p:txBody>
      </p:sp>
      <p:sp>
        <p:nvSpPr>
          <p:cNvPr id="3" name="Footer Placeholder 2"/>
          <p:cNvSpPr>
            <a:spLocks noGrp="1"/>
          </p:cNvSpPr>
          <p:nvPr>
            <p:ph type="ftr" sz="quarter" idx="11"/>
          </p:nvPr>
        </p:nvSpPr>
        <p:spPr/>
        <p:txBody>
          <a:bodyPr/>
          <a:lstStyle/>
          <a:p>
            <a:pPr>
              <a:defRPr/>
            </a:pPr>
            <a:r>
              <a:rPr lang="nl-NL" dirty="0"/>
              <a:t>Winter 2017 UW Tacoma CTC Meeting</a:t>
            </a:r>
            <a:endParaRPr lang="en-US" dirty="0"/>
          </a:p>
          <a:p>
            <a:pPr>
              <a:defRPr/>
            </a:pPr>
            <a:r>
              <a:rPr lang="en-US" dirty="0"/>
              <a:t>Institute of Technology, University of Washington - Tacoma</a:t>
            </a:r>
          </a:p>
        </p:txBody>
      </p:sp>
      <p:sp>
        <p:nvSpPr>
          <p:cNvPr id="4" name="Slide Number Placeholder 3"/>
          <p:cNvSpPr>
            <a:spLocks noGrp="1"/>
          </p:cNvSpPr>
          <p:nvPr>
            <p:ph type="sldNum" sz="quarter" idx="12"/>
          </p:nvPr>
        </p:nvSpPr>
        <p:spPr/>
        <p:txBody>
          <a:bodyPr/>
          <a:lstStyle/>
          <a:p>
            <a:pPr>
              <a:defRPr/>
            </a:pPr>
            <a:fld id="{09D3052C-48B8-49A1-BD91-C0F7EF44493E}" type="slidenum">
              <a:rPr lang="en-US" smtClean="0"/>
              <a:pPr>
                <a:defRPr/>
              </a:pPr>
              <a:t>19</a:t>
            </a:fld>
            <a:endParaRPr lang="en-US" dirty="0"/>
          </a:p>
        </p:txBody>
      </p:sp>
    </p:spTree>
    <p:extLst>
      <p:ext uri="{BB962C8B-B14F-4D97-AF65-F5344CB8AC3E}">
        <p14:creationId xmlns:p14="http://schemas.microsoft.com/office/powerpoint/2010/main" val="366053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nodeType="withEffect">
                                  <p:stCondLst>
                                    <p:cond delay="0"/>
                                  </p:stCondLst>
                                  <p:childTnLst>
                                    <p:animRot by="21600000">
                                      <p:cBhvr>
                                        <p:cTn id="6" dur="500" fill="hold"/>
                                        <p:tgtEl>
                                          <p:spTgt spid="7"/>
                                        </p:tgtEl>
                                        <p:attrNameLst>
                                          <p:attrName>r</p:attrName>
                                        </p:attrNameLst>
                                      </p:cBhvr>
                                    </p:animRot>
                                  </p:childTnLst>
                                </p:cTn>
                              </p:par>
                            </p:childTnLst>
                          </p:cTn>
                        </p:par>
                        <p:par>
                          <p:cTn id="7" fill="hold">
                            <p:stCondLst>
                              <p:cond delay="1000"/>
                            </p:stCondLst>
                            <p:childTnLst>
                              <p:par>
                                <p:cTn id="8" presetID="26" presetClass="exit" presetSubtype="0" fill="hold" nodeType="afterEffect">
                                  <p:stCondLst>
                                    <p:cond delay="0"/>
                                  </p:stCondLst>
                                  <p:childTnLst>
                                    <p:animEffect transition="out" filter="wipe(down)">
                                      <p:cBhvr>
                                        <p:cTn id="9" dur="180" accel="50000">
                                          <p:stCondLst>
                                            <p:cond delay="1820"/>
                                          </p:stCondLst>
                                        </p:cTn>
                                        <p:tgtEl>
                                          <p:spTgt spid="7"/>
                                        </p:tgtEl>
                                      </p:cBhvr>
                                    </p:animEffect>
                                    <p:anim calcmode="lin" valueType="num">
                                      <p:cBhvr>
                                        <p:cTn id="10"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11"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12"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17" dur="26">
                                          <p:stCondLst>
                                            <p:cond delay="620"/>
                                          </p:stCondLst>
                                        </p:cTn>
                                        <p:tgtEl>
                                          <p:spTgt spid="7"/>
                                        </p:tgtEl>
                                      </p:cBhvr>
                                      <p:to x="100000" y="60000"/>
                                    </p:animScale>
                                    <p:animScale>
                                      <p:cBhvr>
                                        <p:cTn id="18" dur="166" decel="50000">
                                          <p:stCondLst>
                                            <p:cond delay="64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set>
                                      <p:cBhvr>
                                        <p:cTn id="25"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E-reading</a:t>
            </a:r>
          </a:p>
          <a:p>
            <a:endParaRPr lang="en-US" sz="2400" dirty="0"/>
          </a:p>
          <a:p>
            <a:r>
              <a:rPr lang="en-US" sz="2400" dirty="0"/>
              <a:t>Paper as a technology</a:t>
            </a:r>
          </a:p>
          <a:p>
            <a:endParaRPr lang="en-US" sz="2400" dirty="0"/>
          </a:p>
          <a:p>
            <a:r>
              <a:rPr lang="en-US" sz="2400" dirty="0"/>
              <a:t>Activating reading</a:t>
            </a:r>
          </a:p>
          <a:p>
            <a:endParaRPr lang="en-US" sz="2400" dirty="0"/>
          </a:p>
          <a:p>
            <a:endParaRPr lang="en-US" sz="2400" dirty="0"/>
          </a:p>
          <a:p>
            <a:endParaRPr lang="en-US" sz="2400" dirty="0"/>
          </a:p>
          <a:p>
            <a:endParaRPr lang="en-US" sz="2400" dirty="0"/>
          </a:p>
        </p:txBody>
      </p:sp>
      <p:sp>
        <p:nvSpPr>
          <p:cNvPr id="3" name="Date Placeholder 2"/>
          <p:cNvSpPr>
            <a:spLocks noGrp="1"/>
          </p:cNvSpPr>
          <p:nvPr>
            <p:ph type="dt" sz="half" idx="10"/>
          </p:nvPr>
        </p:nvSpPr>
        <p:spPr/>
        <p:txBody>
          <a:bodyPr/>
          <a:lstStyle/>
          <a:p>
            <a:pPr>
              <a:defRPr/>
            </a:pPr>
            <a:r>
              <a:rPr lang="en-US" dirty="0"/>
              <a:t>February 24, 2017</a:t>
            </a:r>
          </a:p>
        </p:txBody>
      </p:sp>
      <p:sp>
        <p:nvSpPr>
          <p:cNvPr id="4" name="Footer Placeholder 3"/>
          <p:cNvSpPr>
            <a:spLocks noGrp="1"/>
          </p:cNvSpPr>
          <p:nvPr>
            <p:ph type="ftr" sz="quarter" idx="11"/>
          </p:nvPr>
        </p:nvSpPr>
        <p:spPr/>
        <p:txBody>
          <a:bodyPr/>
          <a:lstStyle/>
          <a:p>
            <a:pPr>
              <a:defRPr/>
            </a:pPr>
            <a:r>
              <a:rPr lang="nl-NL" dirty="0"/>
              <a:t>Winter 2017 UW Tacoma CTC Meeting</a:t>
            </a:r>
            <a:endParaRPr lang="en-US" dirty="0"/>
          </a:p>
          <a:p>
            <a:pPr>
              <a:defRPr/>
            </a:pPr>
            <a:r>
              <a:rPr lang="en-US" dirty="0"/>
              <a:t>Institute of Technology, University of Washington - Tacoma</a:t>
            </a:r>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2</a:t>
            </a:fld>
            <a:endParaRPr lang="en-US" dirty="0"/>
          </a:p>
        </p:txBody>
      </p:sp>
      <p:sp>
        <p:nvSpPr>
          <p:cNvPr id="6" name="Title 5"/>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04679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The proliferation of the internet has moved inquiry, reading, research online</a:t>
            </a:r>
          </a:p>
          <a:p>
            <a:endParaRPr lang="en-US" sz="500" dirty="0"/>
          </a:p>
          <a:p>
            <a:r>
              <a:rPr lang="en-US" sz="2400" dirty="0"/>
              <a:t>How does this change student interaction with the text?</a:t>
            </a:r>
          </a:p>
          <a:p>
            <a:endParaRPr lang="en-US" sz="500" dirty="0"/>
          </a:p>
          <a:p>
            <a:r>
              <a:rPr lang="en-US" sz="2400" dirty="0"/>
              <a:t>Is online reading engaging student’s minds?</a:t>
            </a:r>
          </a:p>
        </p:txBody>
      </p:sp>
      <p:sp>
        <p:nvSpPr>
          <p:cNvPr id="3" name="Date Placeholder 2"/>
          <p:cNvSpPr>
            <a:spLocks noGrp="1"/>
          </p:cNvSpPr>
          <p:nvPr>
            <p:ph type="dt" sz="half" idx="10"/>
          </p:nvPr>
        </p:nvSpPr>
        <p:spPr/>
        <p:txBody>
          <a:bodyPr/>
          <a:lstStyle/>
          <a:p>
            <a:pPr>
              <a:defRPr/>
            </a:pPr>
            <a:r>
              <a:rPr lang="en-US" dirty="0"/>
              <a:t>February 24, 2017</a:t>
            </a:r>
          </a:p>
        </p:txBody>
      </p:sp>
      <p:sp>
        <p:nvSpPr>
          <p:cNvPr id="4" name="Footer Placeholder 3"/>
          <p:cNvSpPr>
            <a:spLocks noGrp="1"/>
          </p:cNvSpPr>
          <p:nvPr>
            <p:ph type="ftr" sz="quarter" idx="11"/>
          </p:nvPr>
        </p:nvSpPr>
        <p:spPr/>
        <p:txBody>
          <a:bodyPr/>
          <a:lstStyle/>
          <a:p>
            <a:pPr>
              <a:defRPr/>
            </a:pPr>
            <a:r>
              <a:rPr lang="nl-NL" dirty="0"/>
              <a:t>Winter 2017 UW Tacoma CTC Meeting</a:t>
            </a:r>
            <a:endParaRPr lang="en-US" dirty="0"/>
          </a:p>
          <a:p>
            <a:pPr>
              <a:defRPr/>
            </a:pPr>
            <a:r>
              <a:rPr lang="en-US" dirty="0"/>
              <a:t>Institute of Technology, University of Washington - Tacoma</a:t>
            </a:r>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3</a:t>
            </a:fld>
            <a:endParaRPr lang="en-US" dirty="0"/>
          </a:p>
        </p:txBody>
      </p:sp>
      <p:sp>
        <p:nvSpPr>
          <p:cNvPr id="6" name="Title 5"/>
          <p:cNvSpPr>
            <a:spLocks noGrp="1"/>
          </p:cNvSpPr>
          <p:nvPr>
            <p:ph type="title"/>
          </p:nvPr>
        </p:nvSpPr>
        <p:spPr/>
        <p:txBody>
          <a:bodyPr/>
          <a:lstStyle/>
          <a:p>
            <a:r>
              <a:rPr lang="en-US" dirty="0"/>
              <a:t>E-reading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0635" y="4160837"/>
            <a:ext cx="4030133" cy="22669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60" y="3856037"/>
            <a:ext cx="2571750" cy="257175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9703"/>
          <a:stretch/>
        </p:blipFill>
        <p:spPr>
          <a:xfrm>
            <a:off x="3224710" y="4465637"/>
            <a:ext cx="2678593" cy="1962150"/>
          </a:xfrm>
          <a:prstGeom prst="rect">
            <a:avLst/>
          </a:prstGeom>
        </p:spPr>
      </p:pic>
    </p:spTree>
    <p:extLst>
      <p:ext uri="{BB962C8B-B14F-4D97-AF65-F5344CB8AC3E}">
        <p14:creationId xmlns:p14="http://schemas.microsoft.com/office/powerpoint/2010/main" val="38541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Rapid advancements enable e-readers to be viable replacements for paper</a:t>
            </a:r>
          </a:p>
          <a:p>
            <a:endParaRPr lang="en-US" sz="2800" dirty="0"/>
          </a:p>
          <a:p>
            <a:r>
              <a:rPr lang="en-US" sz="2800" dirty="0"/>
              <a:t>Previous changes in reading technology took centuries to evolve and spread</a:t>
            </a:r>
          </a:p>
          <a:p>
            <a:pPr lvl="1"/>
            <a:r>
              <a:rPr lang="en-US" sz="2800" dirty="0"/>
              <a:t>Scrolls</a:t>
            </a:r>
          </a:p>
          <a:p>
            <a:pPr lvl="1"/>
            <a:r>
              <a:rPr lang="en-US" sz="2800" dirty="0"/>
              <a:t>Hard-cover books</a:t>
            </a:r>
          </a:p>
          <a:p>
            <a:pPr lvl="1"/>
            <a:r>
              <a:rPr lang="en-US" sz="2800" dirty="0"/>
              <a:t>Paper-back books: lighter, compact, less expensive</a:t>
            </a:r>
          </a:p>
          <a:p>
            <a:pPr lvl="1"/>
            <a:r>
              <a:rPr lang="en-US" sz="2800" dirty="0"/>
              <a:t>E-Readers</a:t>
            </a:r>
          </a:p>
          <a:p>
            <a:endParaRPr lang="en-US" dirty="0"/>
          </a:p>
          <a:p>
            <a:endParaRPr lang="en-US" dirty="0"/>
          </a:p>
        </p:txBody>
      </p:sp>
      <p:sp>
        <p:nvSpPr>
          <p:cNvPr id="3" name="Date Placeholder 2"/>
          <p:cNvSpPr>
            <a:spLocks noGrp="1"/>
          </p:cNvSpPr>
          <p:nvPr>
            <p:ph type="dt" sz="half" idx="10"/>
          </p:nvPr>
        </p:nvSpPr>
        <p:spPr/>
        <p:txBody>
          <a:bodyPr/>
          <a:lstStyle/>
          <a:p>
            <a:pPr>
              <a:defRPr/>
            </a:pPr>
            <a:r>
              <a:rPr lang="en-US" dirty="0"/>
              <a:t>February 24, 2017</a:t>
            </a:r>
          </a:p>
        </p:txBody>
      </p:sp>
      <p:sp>
        <p:nvSpPr>
          <p:cNvPr id="4" name="Footer Placeholder 3"/>
          <p:cNvSpPr>
            <a:spLocks noGrp="1"/>
          </p:cNvSpPr>
          <p:nvPr>
            <p:ph type="ftr" sz="quarter" idx="11"/>
          </p:nvPr>
        </p:nvSpPr>
        <p:spPr/>
        <p:txBody>
          <a:bodyPr/>
          <a:lstStyle/>
          <a:p>
            <a:pPr>
              <a:defRPr/>
            </a:pPr>
            <a:r>
              <a:rPr lang="nl-NL" dirty="0"/>
              <a:t>Winter 2017 UW Tacoma CTC Meeting</a:t>
            </a:r>
            <a:endParaRPr lang="en-US" dirty="0"/>
          </a:p>
          <a:p>
            <a:pPr>
              <a:defRPr/>
            </a:pPr>
            <a:r>
              <a:rPr lang="en-US" dirty="0"/>
              <a:t>Institute of Technology, University of Washington - Tacoma</a:t>
            </a:r>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4</a:t>
            </a:fld>
            <a:endParaRPr lang="en-US" dirty="0"/>
          </a:p>
        </p:txBody>
      </p:sp>
      <p:sp>
        <p:nvSpPr>
          <p:cNvPr id="6" name="Title 5"/>
          <p:cNvSpPr>
            <a:spLocks noGrp="1"/>
          </p:cNvSpPr>
          <p:nvPr>
            <p:ph type="title"/>
          </p:nvPr>
        </p:nvSpPr>
        <p:spPr/>
        <p:txBody>
          <a:bodyPr/>
          <a:lstStyle/>
          <a:p>
            <a:r>
              <a:rPr lang="en-US" dirty="0"/>
              <a:t>E-Readers</a:t>
            </a:r>
          </a:p>
        </p:txBody>
      </p:sp>
    </p:spTree>
    <p:extLst>
      <p:ext uri="{BB962C8B-B14F-4D97-AF65-F5344CB8AC3E}">
        <p14:creationId xmlns:p14="http://schemas.microsoft.com/office/powerpoint/2010/main" val="161868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0026" y="1894957"/>
            <a:ext cx="9269118" cy="5085280"/>
          </a:xfrm>
        </p:spPr>
        <p:txBody>
          <a:bodyPr>
            <a:normAutofit/>
          </a:bodyPr>
          <a:lstStyle/>
          <a:p>
            <a:r>
              <a:rPr lang="en-US" sz="2400" dirty="0"/>
              <a:t>Electronic highlighting / Social highlighting</a:t>
            </a:r>
          </a:p>
          <a:p>
            <a:pPr lvl="1"/>
            <a:r>
              <a:rPr lang="en-US" sz="2400" dirty="0"/>
              <a:t>Data regarding commonly highlighted text collected and shared</a:t>
            </a:r>
          </a:p>
          <a:p>
            <a:r>
              <a:rPr lang="en-US" sz="2400" dirty="0"/>
              <a:t>Typed notes: can be entered for various sections</a:t>
            </a:r>
          </a:p>
          <a:p>
            <a:r>
              <a:rPr lang="en-US" sz="2400" dirty="0"/>
              <a:t>Online dictionary: tap a word to see its definition</a:t>
            </a:r>
          </a:p>
          <a:p>
            <a:r>
              <a:rPr lang="en-US" sz="2400" dirty="0"/>
              <a:t>Tweet/post quotes from books </a:t>
            </a:r>
          </a:p>
          <a:p>
            <a:r>
              <a:rPr lang="en-US" sz="2400" dirty="0"/>
              <a:t>Search: similar to word processor</a:t>
            </a:r>
          </a:p>
          <a:p>
            <a:r>
              <a:rPr lang="en-US" sz="2400" dirty="0"/>
              <a:t>Variable font sizes</a:t>
            </a:r>
          </a:p>
          <a:p>
            <a:endParaRPr lang="en-US" sz="900" dirty="0"/>
          </a:p>
          <a:p>
            <a:r>
              <a:rPr lang="en-US" sz="2400" dirty="0"/>
              <a:t>Concerns</a:t>
            </a:r>
          </a:p>
          <a:p>
            <a:pPr lvl="1"/>
            <a:r>
              <a:rPr lang="en-US" sz="2400" dirty="0"/>
              <a:t>Reading history shared</a:t>
            </a:r>
          </a:p>
          <a:p>
            <a:endParaRPr lang="en-US" dirty="0"/>
          </a:p>
        </p:txBody>
      </p:sp>
      <p:sp>
        <p:nvSpPr>
          <p:cNvPr id="3" name="Date Placeholder 2"/>
          <p:cNvSpPr>
            <a:spLocks noGrp="1"/>
          </p:cNvSpPr>
          <p:nvPr>
            <p:ph type="dt" sz="half" idx="10"/>
          </p:nvPr>
        </p:nvSpPr>
        <p:spPr/>
        <p:txBody>
          <a:bodyPr/>
          <a:lstStyle/>
          <a:p>
            <a:pPr>
              <a:defRPr/>
            </a:pPr>
            <a:r>
              <a:rPr lang="en-US" dirty="0"/>
              <a:t>February 24, 2017</a:t>
            </a:r>
          </a:p>
        </p:txBody>
      </p:sp>
      <p:sp>
        <p:nvSpPr>
          <p:cNvPr id="4" name="Footer Placeholder 3"/>
          <p:cNvSpPr>
            <a:spLocks noGrp="1"/>
          </p:cNvSpPr>
          <p:nvPr>
            <p:ph type="ftr" sz="quarter" idx="11"/>
          </p:nvPr>
        </p:nvSpPr>
        <p:spPr/>
        <p:txBody>
          <a:bodyPr/>
          <a:lstStyle/>
          <a:p>
            <a:pPr>
              <a:defRPr/>
            </a:pPr>
            <a:r>
              <a:rPr lang="nl-NL" dirty="0"/>
              <a:t>Winter 2017 UW Tacoma CTC Meeting</a:t>
            </a:r>
            <a:endParaRPr lang="en-US" dirty="0"/>
          </a:p>
          <a:p>
            <a:pPr>
              <a:defRPr/>
            </a:pPr>
            <a:r>
              <a:rPr lang="en-US" dirty="0"/>
              <a:t>Institute of Technology, University of Washington - Tacoma</a:t>
            </a:r>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5</a:t>
            </a:fld>
            <a:endParaRPr lang="en-US" dirty="0"/>
          </a:p>
        </p:txBody>
      </p:sp>
      <p:sp>
        <p:nvSpPr>
          <p:cNvPr id="6" name="Title 5"/>
          <p:cNvSpPr>
            <a:spLocks noGrp="1"/>
          </p:cNvSpPr>
          <p:nvPr>
            <p:ph type="title"/>
          </p:nvPr>
        </p:nvSpPr>
        <p:spPr/>
        <p:txBody>
          <a:bodyPr/>
          <a:lstStyle/>
          <a:p>
            <a:r>
              <a:rPr lang="en-US" dirty="0"/>
              <a:t>E-reader features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1322" y="4132763"/>
            <a:ext cx="3953706" cy="2635805"/>
          </a:xfrm>
          <a:prstGeom prst="rect">
            <a:avLst/>
          </a:prstGeom>
        </p:spPr>
      </p:pic>
    </p:spTree>
    <p:extLst>
      <p:ext uri="{BB962C8B-B14F-4D97-AF65-F5344CB8AC3E}">
        <p14:creationId xmlns:p14="http://schemas.microsoft.com/office/powerpoint/2010/main" val="79465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Paper as a medium has benefits</a:t>
            </a:r>
          </a:p>
          <a:p>
            <a:endParaRPr lang="en-US" sz="1400" dirty="0"/>
          </a:p>
          <a:p>
            <a:r>
              <a:rPr lang="en-US" sz="2800" dirty="0"/>
              <a:t>Display features</a:t>
            </a:r>
          </a:p>
          <a:p>
            <a:pPr lvl="1"/>
            <a:r>
              <a:rPr lang="en-US" sz="2400" dirty="0"/>
              <a:t>Very high contrast display, readable with any form of light</a:t>
            </a:r>
          </a:p>
          <a:p>
            <a:pPr lvl="1"/>
            <a:r>
              <a:rPr lang="en-US" sz="2400" dirty="0"/>
              <a:t>Supports large number of colors and also B&amp;W images</a:t>
            </a:r>
          </a:p>
          <a:p>
            <a:pPr lvl="1"/>
            <a:r>
              <a:rPr lang="en-US" sz="2400" dirty="0"/>
              <a:t>Offers spatial layout for immediate access to information</a:t>
            </a:r>
          </a:p>
          <a:p>
            <a:pPr lvl="1"/>
            <a:r>
              <a:rPr lang="en-US" sz="2400" dirty="0"/>
              <a:t>Immersive and non-distracting user interface</a:t>
            </a:r>
          </a:p>
          <a:p>
            <a:pPr lvl="1"/>
            <a:r>
              <a:rPr lang="en-US" sz="2400" dirty="0"/>
              <a:t>Easy to learn UI consistent across most manufacturers</a:t>
            </a:r>
          </a:p>
          <a:p>
            <a:pPr lvl="1"/>
            <a:r>
              <a:rPr lang="en-US" sz="2400" dirty="0"/>
              <a:t>Supports direct interaction via pen or highlighter</a:t>
            </a:r>
          </a:p>
          <a:p>
            <a:pPr lvl="1"/>
            <a:r>
              <a:rPr lang="en-US" sz="2400" dirty="0"/>
              <a:t>Compatible with a wide variety of note taking systems</a:t>
            </a:r>
          </a:p>
        </p:txBody>
      </p:sp>
      <p:sp>
        <p:nvSpPr>
          <p:cNvPr id="3" name="Date Placeholder 2"/>
          <p:cNvSpPr>
            <a:spLocks noGrp="1"/>
          </p:cNvSpPr>
          <p:nvPr>
            <p:ph type="dt" sz="half" idx="10"/>
          </p:nvPr>
        </p:nvSpPr>
        <p:spPr/>
        <p:txBody>
          <a:bodyPr/>
          <a:lstStyle/>
          <a:p>
            <a:pPr>
              <a:defRPr/>
            </a:pPr>
            <a:r>
              <a:rPr lang="en-US" dirty="0"/>
              <a:t>February 24, 2017</a:t>
            </a:r>
          </a:p>
        </p:txBody>
      </p:sp>
      <p:sp>
        <p:nvSpPr>
          <p:cNvPr id="4" name="Footer Placeholder 3"/>
          <p:cNvSpPr>
            <a:spLocks noGrp="1"/>
          </p:cNvSpPr>
          <p:nvPr>
            <p:ph type="ftr" sz="quarter" idx="11"/>
          </p:nvPr>
        </p:nvSpPr>
        <p:spPr/>
        <p:txBody>
          <a:bodyPr/>
          <a:lstStyle/>
          <a:p>
            <a:pPr>
              <a:defRPr/>
            </a:pPr>
            <a:r>
              <a:rPr lang="nl-NL" dirty="0"/>
              <a:t>Winter 2017 UW Tacoma CTC Meeting</a:t>
            </a:r>
            <a:endParaRPr lang="en-US" dirty="0"/>
          </a:p>
          <a:p>
            <a:pPr>
              <a:defRPr/>
            </a:pPr>
            <a:r>
              <a:rPr lang="en-US" dirty="0"/>
              <a:t>Institute of Technology, University of Washington - Tacoma</a:t>
            </a:r>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6</a:t>
            </a:fld>
            <a:endParaRPr lang="en-US" dirty="0"/>
          </a:p>
        </p:txBody>
      </p:sp>
      <p:sp>
        <p:nvSpPr>
          <p:cNvPr id="6" name="Title 5"/>
          <p:cNvSpPr>
            <a:spLocks noGrp="1"/>
          </p:cNvSpPr>
          <p:nvPr>
            <p:ph type="title"/>
          </p:nvPr>
        </p:nvSpPr>
        <p:spPr/>
        <p:txBody>
          <a:bodyPr/>
          <a:lstStyle/>
          <a:p>
            <a:r>
              <a:rPr lang="en-US" dirty="0"/>
              <a:t>Paper as a technology</a:t>
            </a:r>
          </a:p>
        </p:txBody>
      </p:sp>
    </p:spTree>
    <p:extLst>
      <p:ext uri="{BB962C8B-B14F-4D97-AF65-F5344CB8AC3E}">
        <p14:creationId xmlns:p14="http://schemas.microsoft.com/office/powerpoint/2010/main" val="275388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Reliability, durability, maintenance</a:t>
            </a:r>
          </a:p>
          <a:p>
            <a:pPr lvl="1"/>
            <a:r>
              <a:rPr lang="en-US" sz="2400" dirty="0"/>
              <a:t>No battery power required</a:t>
            </a:r>
          </a:p>
          <a:p>
            <a:pPr lvl="1"/>
            <a:r>
              <a:rPr lang="en-US" sz="2400" dirty="0"/>
              <a:t>Depending on model, lasts from 5 to 5,000 years or more</a:t>
            </a:r>
          </a:p>
          <a:p>
            <a:pPr lvl="1"/>
            <a:r>
              <a:rPr lang="en-US" sz="2400" dirty="0"/>
              <a:t>Crash-proof, immune to viruses (though vulnerable to worms)</a:t>
            </a:r>
          </a:p>
          <a:p>
            <a:endParaRPr lang="en-US" sz="2400" dirty="0"/>
          </a:p>
          <a:p>
            <a:r>
              <a:rPr lang="en-US" sz="2800" dirty="0"/>
              <a:t>Reusability, extensibility</a:t>
            </a:r>
          </a:p>
          <a:p>
            <a:pPr lvl="1"/>
            <a:r>
              <a:rPr lang="en-US" sz="2400" dirty="0"/>
              <a:t>No digital rights to manage: easy to lend or sell</a:t>
            </a:r>
          </a:p>
          <a:p>
            <a:pPr lvl="1"/>
            <a:r>
              <a:rPr lang="en-US" sz="2400" dirty="0"/>
              <a:t>Open standard- no lock-in to a specific vendor or technology</a:t>
            </a:r>
          </a:p>
          <a:p>
            <a:endParaRPr lang="en-US" sz="2400" dirty="0"/>
          </a:p>
        </p:txBody>
      </p:sp>
      <p:sp>
        <p:nvSpPr>
          <p:cNvPr id="3" name="Date Placeholder 2"/>
          <p:cNvSpPr>
            <a:spLocks noGrp="1"/>
          </p:cNvSpPr>
          <p:nvPr>
            <p:ph type="dt" sz="half" idx="10"/>
          </p:nvPr>
        </p:nvSpPr>
        <p:spPr/>
        <p:txBody>
          <a:bodyPr/>
          <a:lstStyle/>
          <a:p>
            <a:pPr>
              <a:defRPr/>
            </a:pPr>
            <a:r>
              <a:rPr lang="en-US" dirty="0"/>
              <a:t>February 24, 2017</a:t>
            </a:r>
          </a:p>
        </p:txBody>
      </p:sp>
      <p:sp>
        <p:nvSpPr>
          <p:cNvPr id="4" name="Footer Placeholder 3"/>
          <p:cNvSpPr>
            <a:spLocks noGrp="1"/>
          </p:cNvSpPr>
          <p:nvPr>
            <p:ph type="ftr" sz="quarter" idx="11"/>
          </p:nvPr>
        </p:nvSpPr>
        <p:spPr/>
        <p:txBody>
          <a:bodyPr/>
          <a:lstStyle/>
          <a:p>
            <a:pPr>
              <a:defRPr/>
            </a:pPr>
            <a:r>
              <a:rPr lang="nl-NL" dirty="0"/>
              <a:t>Winter 2017 UW Tacoma CTC Meeting</a:t>
            </a:r>
            <a:endParaRPr lang="en-US" dirty="0"/>
          </a:p>
          <a:p>
            <a:pPr>
              <a:defRPr/>
            </a:pPr>
            <a:r>
              <a:rPr lang="en-US" dirty="0"/>
              <a:t>Institute of Technology, University of Washington - Tacoma</a:t>
            </a:r>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7</a:t>
            </a:fld>
            <a:endParaRPr lang="en-US" dirty="0"/>
          </a:p>
        </p:txBody>
      </p:sp>
      <p:sp>
        <p:nvSpPr>
          <p:cNvPr id="6" name="Title 5"/>
          <p:cNvSpPr>
            <a:spLocks noGrp="1"/>
          </p:cNvSpPr>
          <p:nvPr>
            <p:ph type="title"/>
          </p:nvPr>
        </p:nvSpPr>
        <p:spPr/>
        <p:txBody>
          <a:bodyPr/>
          <a:lstStyle/>
          <a:p>
            <a:r>
              <a:rPr lang="en-US" dirty="0"/>
              <a:t>Paper as a technology</a:t>
            </a:r>
          </a:p>
        </p:txBody>
      </p:sp>
    </p:spTree>
    <p:extLst>
      <p:ext uri="{BB962C8B-B14F-4D97-AF65-F5344CB8AC3E}">
        <p14:creationId xmlns:p14="http://schemas.microsoft.com/office/powerpoint/2010/main" val="9899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600" dirty="0"/>
              <a:t>Are </a:t>
            </a:r>
            <a:r>
              <a:rPr lang="en-US" sz="2600" dirty="0" err="1"/>
              <a:t>eReaders</a:t>
            </a:r>
            <a:r>
              <a:rPr lang="en-US" sz="2600" dirty="0"/>
              <a:t>, eBooks, and internet browsers as effective as physical print in engaging students actively with the text to aid learning?</a:t>
            </a:r>
          </a:p>
          <a:p>
            <a:endParaRPr lang="en-US" sz="1500" dirty="0"/>
          </a:p>
          <a:p>
            <a:r>
              <a:rPr lang="en-US" sz="2600" dirty="0"/>
              <a:t>Is e-reading more passive cognitively?</a:t>
            </a:r>
          </a:p>
          <a:p>
            <a:endParaRPr lang="en-US" sz="1500" dirty="0"/>
          </a:p>
          <a:p>
            <a:r>
              <a:rPr lang="en-US" sz="2600" dirty="0"/>
              <a:t>How can we be sure students are engaging with the material for reading assignments?  </a:t>
            </a:r>
          </a:p>
          <a:p>
            <a:endParaRPr lang="en-US" sz="1500" dirty="0"/>
          </a:p>
          <a:p>
            <a:r>
              <a:rPr lang="en-US" sz="2800" dirty="0"/>
              <a:t>ACTIVE READING</a:t>
            </a:r>
          </a:p>
        </p:txBody>
      </p:sp>
      <p:sp>
        <p:nvSpPr>
          <p:cNvPr id="3" name="Date Placeholder 2"/>
          <p:cNvSpPr>
            <a:spLocks noGrp="1"/>
          </p:cNvSpPr>
          <p:nvPr>
            <p:ph type="dt" sz="half" idx="10"/>
          </p:nvPr>
        </p:nvSpPr>
        <p:spPr/>
        <p:txBody>
          <a:bodyPr/>
          <a:lstStyle/>
          <a:p>
            <a:pPr>
              <a:defRPr/>
            </a:pPr>
            <a:r>
              <a:rPr lang="en-US" dirty="0"/>
              <a:t>February 24, 2017</a:t>
            </a:r>
          </a:p>
        </p:txBody>
      </p:sp>
      <p:sp>
        <p:nvSpPr>
          <p:cNvPr id="4" name="Footer Placeholder 3"/>
          <p:cNvSpPr>
            <a:spLocks noGrp="1"/>
          </p:cNvSpPr>
          <p:nvPr>
            <p:ph type="ftr" sz="quarter" idx="11"/>
          </p:nvPr>
        </p:nvSpPr>
        <p:spPr/>
        <p:txBody>
          <a:bodyPr/>
          <a:lstStyle/>
          <a:p>
            <a:pPr>
              <a:defRPr/>
            </a:pPr>
            <a:r>
              <a:rPr lang="nl-NL" dirty="0"/>
              <a:t>Winter 2017 UW Tacoma CTC Meeting</a:t>
            </a:r>
            <a:endParaRPr lang="en-US" dirty="0"/>
          </a:p>
          <a:p>
            <a:pPr>
              <a:defRPr/>
            </a:pPr>
            <a:r>
              <a:rPr lang="en-US" dirty="0"/>
              <a:t>Institute of Technology, University of Washington - Tacoma</a:t>
            </a:r>
          </a:p>
        </p:txBody>
      </p:sp>
      <p:sp>
        <p:nvSpPr>
          <p:cNvPr id="5" name="Slide Number Placeholder 4"/>
          <p:cNvSpPr>
            <a:spLocks noGrp="1"/>
          </p:cNvSpPr>
          <p:nvPr>
            <p:ph type="sldNum" sz="quarter" idx="12"/>
          </p:nvPr>
        </p:nvSpPr>
        <p:spPr/>
        <p:txBody>
          <a:bodyPr/>
          <a:lstStyle/>
          <a:p>
            <a:pPr>
              <a:defRPr/>
            </a:pPr>
            <a:fld id="{09D3052C-48B8-49A1-BD91-C0F7EF44493E}" type="slidenum">
              <a:rPr lang="en-US" smtClean="0"/>
              <a:pPr>
                <a:defRPr/>
              </a:pPr>
              <a:t>8</a:t>
            </a:fld>
            <a:endParaRPr lang="en-US" dirty="0"/>
          </a:p>
        </p:txBody>
      </p:sp>
      <p:sp>
        <p:nvSpPr>
          <p:cNvPr id="6" name="Title 5"/>
          <p:cNvSpPr>
            <a:spLocks noGrp="1"/>
          </p:cNvSpPr>
          <p:nvPr>
            <p:ph type="title"/>
          </p:nvPr>
        </p:nvSpPr>
        <p:spPr/>
        <p:txBody>
          <a:bodyPr/>
          <a:lstStyle/>
          <a:p>
            <a:r>
              <a:rPr lang="en-US" dirty="0"/>
              <a:t>The passive reading problem</a:t>
            </a:r>
          </a:p>
        </p:txBody>
      </p:sp>
    </p:spTree>
    <p:extLst>
      <p:ext uri="{BB962C8B-B14F-4D97-AF65-F5344CB8AC3E}">
        <p14:creationId xmlns:p14="http://schemas.microsoft.com/office/powerpoint/2010/main" val="33176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26" presetClass="emph" presetSubtype="0" fill="hold" nodeType="withEffect">
                                  <p:stCondLst>
                                    <p:cond delay="0"/>
                                  </p:stCondLst>
                                  <p:childTnLst>
                                    <p:animEffect transition="out" filter="fade">
                                      <p:cBhvr>
                                        <p:cTn id="16" dur="500" tmFilter="0, 0; .2, .5; .8, .5; 1, 0"/>
                                        <p:tgtEl>
                                          <p:spTgt spid="2">
                                            <p:txEl>
                                              <p:pRg st="6" end="6"/>
                                            </p:txEl>
                                          </p:spTgt>
                                        </p:tgtEl>
                                      </p:cBhvr>
                                    </p:animEffect>
                                    <p:animScale>
                                      <p:cBhvr>
                                        <p:cTn id="17" dur="250" autoRev="1" fill="hold"/>
                                        <p:tgtEl>
                                          <p:spTgt spid="2">
                                            <p:txEl>
                                              <p:pRg st="6" end="6"/>
                                            </p:txEl>
                                          </p:spTgt>
                                        </p:tgtEl>
                                      </p:cBhvr>
                                      <p:by x="105000" y="105000"/>
                                    </p:animScale>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2">
                                            <p:txEl>
                                              <p:pRg st="6" end="6"/>
                                            </p:txEl>
                                          </p:spTgt>
                                        </p:tgtEl>
                                      </p:cBhvr>
                                    </p:animEffect>
                                    <p:animScale>
                                      <p:cBhvr>
                                        <p:cTn id="21" dur="250" autoRev="1" fill="hold"/>
                                        <p:tgtEl>
                                          <p:spTgt spid="2">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en-US" dirty="0"/>
              <a:t>February 24, 2017</a:t>
            </a:r>
          </a:p>
        </p:txBody>
      </p:sp>
      <p:sp>
        <p:nvSpPr>
          <p:cNvPr id="4" name="Footer Placeholder 3"/>
          <p:cNvSpPr>
            <a:spLocks noGrp="1"/>
          </p:cNvSpPr>
          <p:nvPr>
            <p:ph type="ftr" sz="quarter" idx="3"/>
          </p:nvPr>
        </p:nvSpPr>
        <p:spPr/>
        <p:txBody>
          <a:bodyPr/>
          <a:lstStyle/>
          <a:p>
            <a:pPr>
              <a:defRPr/>
            </a:pPr>
            <a:r>
              <a:rPr lang="nl-NL" dirty="0"/>
              <a:t>Winter 2017 UW Tacoma CTC Meeting</a:t>
            </a:r>
            <a:endParaRPr lang="en-US" dirty="0"/>
          </a:p>
          <a:p>
            <a:pPr>
              <a:defRPr/>
            </a:pPr>
            <a:r>
              <a:rPr lang="en-US" dirty="0"/>
              <a:t>Institute of Technology, University of Washington - Tacoma</a:t>
            </a:r>
          </a:p>
        </p:txBody>
      </p:sp>
      <p:sp>
        <p:nvSpPr>
          <p:cNvPr id="5" name="Slide Number Placeholder 4"/>
          <p:cNvSpPr>
            <a:spLocks noGrp="1"/>
          </p:cNvSpPr>
          <p:nvPr>
            <p:ph type="sldNum" sz="quarter" idx="4"/>
          </p:nvPr>
        </p:nvSpPr>
        <p:spPr/>
        <p:txBody>
          <a:bodyPr/>
          <a:lstStyle/>
          <a:p>
            <a:pPr>
              <a:defRPr/>
            </a:pPr>
            <a:fld id="{09D3052C-48B8-49A1-BD91-C0F7EF44493E}" type="slidenum">
              <a:rPr lang="en-US" smtClean="0"/>
              <a:pPr>
                <a:defRPr/>
              </a:pPr>
              <a:t>9</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789" y="80999"/>
            <a:ext cx="4957323" cy="385123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4585" y="3586199"/>
            <a:ext cx="4869512" cy="385123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8" y="3586199"/>
            <a:ext cx="4929136" cy="3851238"/>
          </a:xfrm>
          <a:prstGeom prst="rect">
            <a:avLst/>
          </a:prstGeom>
        </p:spPr>
      </p:pic>
      <p:sp>
        <p:nvSpPr>
          <p:cNvPr id="13" name="TextBox 12"/>
          <p:cNvSpPr txBox="1"/>
          <p:nvPr/>
        </p:nvSpPr>
        <p:spPr>
          <a:xfrm>
            <a:off x="111062" y="372688"/>
            <a:ext cx="4784892" cy="3126369"/>
          </a:xfrm>
          <a:prstGeom prst="rect">
            <a:avLst/>
          </a:prstGeom>
          <a:noFill/>
        </p:spPr>
        <p:txBody>
          <a:bodyPr wrap="square" rtlCol="0">
            <a:spAutoFit/>
          </a:bodyPr>
          <a:lstStyle/>
          <a:p>
            <a:pPr algn="ctr"/>
            <a:r>
              <a:rPr lang="en-US" sz="2800" b="1" u="sng" dirty="0">
                <a:solidFill>
                  <a:schemeClr val="tx2"/>
                </a:solidFill>
                <a:latin typeface="+mj-lt"/>
              </a:rPr>
              <a:t>Active Reading</a:t>
            </a:r>
          </a:p>
          <a:p>
            <a:endParaRPr lang="en-US" sz="1500" dirty="0">
              <a:solidFill>
                <a:schemeClr val="tx2"/>
              </a:solidFill>
              <a:latin typeface="+mj-lt"/>
            </a:endParaRPr>
          </a:p>
          <a:p>
            <a:pPr marL="285750" indent="-285750">
              <a:buFont typeface="Arial" panose="020B0604020202020204" pitchFamily="34" charset="0"/>
              <a:buChar char="•"/>
            </a:pPr>
            <a:r>
              <a:rPr lang="en-US" sz="2100" dirty="0">
                <a:solidFill>
                  <a:schemeClr val="tx2"/>
                </a:solidFill>
                <a:latin typeface="+mj-lt"/>
              </a:rPr>
              <a:t>General idea gleaned from research paper review techniques… </a:t>
            </a:r>
          </a:p>
          <a:p>
            <a:pPr marL="285750" indent="-285750">
              <a:buFont typeface="Arial" panose="020B0604020202020204" pitchFamily="34" charset="0"/>
              <a:buChar char="•"/>
            </a:pPr>
            <a:endParaRPr lang="en-US" sz="400" dirty="0">
              <a:solidFill>
                <a:schemeClr val="tx2"/>
              </a:solidFill>
              <a:latin typeface="+mj-lt"/>
            </a:endParaRPr>
          </a:p>
          <a:p>
            <a:pPr marL="285750" indent="-285750">
              <a:buFont typeface="Arial" panose="020B0604020202020204" pitchFamily="34" charset="0"/>
              <a:buChar char="•"/>
            </a:pPr>
            <a:r>
              <a:rPr lang="en-US" sz="2100" dirty="0">
                <a:solidFill>
                  <a:schemeClr val="tx2"/>
                </a:solidFill>
                <a:latin typeface="+mj-lt"/>
              </a:rPr>
              <a:t>Mark up key ideas</a:t>
            </a:r>
          </a:p>
          <a:p>
            <a:endParaRPr lang="en-US" sz="400" dirty="0">
              <a:solidFill>
                <a:schemeClr val="tx2"/>
              </a:solidFill>
              <a:latin typeface="+mj-lt"/>
            </a:endParaRPr>
          </a:p>
          <a:p>
            <a:pPr marL="285750" indent="-285750">
              <a:buFont typeface="Arial" panose="020B0604020202020204" pitchFamily="34" charset="0"/>
              <a:buChar char="•"/>
            </a:pPr>
            <a:r>
              <a:rPr lang="en-US" sz="2100" dirty="0">
                <a:solidFill>
                  <a:schemeClr val="tx2"/>
                </a:solidFill>
                <a:latin typeface="+mj-lt"/>
              </a:rPr>
              <a:t>Identify questions</a:t>
            </a:r>
          </a:p>
          <a:p>
            <a:pPr marL="285750" indent="-285750">
              <a:buFont typeface="Arial" panose="020B0604020202020204" pitchFamily="34" charset="0"/>
              <a:buChar char="•"/>
            </a:pPr>
            <a:endParaRPr lang="en-US" sz="400" dirty="0">
              <a:solidFill>
                <a:schemeClr val="tx2"/>
              </a:solidFill>
              <a:latin typeface="+mj-lt"/>
            </a:endParaRPr>
          </a:p>
          <a:p>
            <a:pPr marL="285750" indent="-285750">
              <a:buFont typeface="Arial" panose="020B0604020202020204" pitchFamily="34" charset="0"/>
              <a:buChar char="•"/>
            </a:pPr>
            <a:r>
              <a:rPr lang="en-US" sz="2100" dirty="0">
                <a:solidFill>
                  <a:schemeClr val="tx2"/>
                </a:solidFill>
                <a:latin typeface="+mj-lt"/>
              </a:rPr>
              <a:t>Mark unclear concepts</a:t>
            </a:r>
          </a:p>
          <a:p>
            <a:pPr marL="285750" indent="-285750">
              <a:buFont typeface="Arial" panose="020B0604020202020204" pitchFamily="34" charset="0"/>
              <a:buChar char="•"/>
            </a:pPr>
            <a:endParaRPr lang="en-US" sz="400" dirty="0">
              <a:solidFill>
                <a:schemeClr val="tx2"/>
              </a:solidFill>
              <a:latin typeface="+mj-lt"/>
            </a:endParaRPr>
          </a:p>
          <a:p>
            <a:pPr marL="285750" indent="-285750">
              <a:buFont typeface="Arial" panose="020B0604020202020204" pitchFamily="34" charset="0"/>
              <a:buChar char="•"/>
            </a:pPr>
            <a:r>
              <a:rPr lang="en-US" sz="2100" dirty="0">
                <a:solidFill>
                  <a:schemeClr val="tx2"/>
                </a:solidFill>
                <a:latin typeface="+mj-lt"/>
              </a:rPr>
              <a:t>Look up unknown terminology to aid in the review process</a:t>
            </a:r>
          </a:p>
        </p:txBody>
      </p:sp>
    </p:spTree>
    <p:extLst>
      <p:ext uri="{BB962C8B-B14F-4D97-AF65-F5344CB8AC3E}">
        <p14:creationId xmlns:p14="http://schemas.microsoft.com/office/powerpoint/2010/main" val="142730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27243</TotalTime>
  <Words>1238</Words>
  <Application>Microsoft Office PowerPoint</Application>
  <PresentationFormat>Custom</PresentationFormat>
  <Paragraphs>250</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DejaVu Sans</vt:lpstr>
      <vt:lpstr>Franklin Gothic Medium</vt:lpstr>
      <vt:lpstr>Times New Roman</vt:lpstr>
      <vt:lpstr>Wingdings</vt:lpstr>
      <vt:lpstr>Wingdings 2</vt:lpstr>
      <vt:lpstr>Grid</vt:lpstr>
      <vt:lpstr>UW Tacoma CTC Meeting</vt:lpstr>
      <vt:lpstr>objectives</vt:lpstr>
      <vt:lpstr>E-reading</vt:lpstr>
      <vt:lpstr>E-Readers</vt:lpstr>
      <vt:lpstr>E-reader features</vt:lpstr>
      <vt:lpstr>Paper as a technology</vt:lpstr>
      <vt:lpstr>Paper as a technology</vt:lpstr>
      <vt:lpstr>The passive reading problem</vt:lpstr>
      <vt:lpstr>PowerPoint Presentation</vt:lpstr>
      <vt:lpstr>Two-up format</vt:lpstr>
      <vt:lpstr>aCTIVE READING: Tradeoff space</vt:lpstr>
      <vt:lpstr>“Activating” reading</vt:lpstr>
      <vt:lpstr>Active reading</vt:lpstr>
      <vt:lpstr>Active reading: REVIEW PHASE</vt:lpstr>
      <vt:lpstr>Active reading: writing phase</vt:lpstr>
      <vt:lpstr>Active reading: write phase - 2</vt:lpstr>
      <vt:lpstr>Feedback from students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Services Innovation Platform (CSIP)</dc:title>
  <dc:creator>Wes Lloyd</dc:creator>
  <cp:lastModifiedBy>Wes Lloyd</cp:lastModifiedBy>
  <cp:revision>1636</cp:revision>
  <cp:lastPrinted>2017-02-24T08:47:45Z</cp:lastPrinted>
  <dcterms:created xsi:type="dcterms:W3CDTF">2011-05-16T23:19:36Z</dcterms:created>
  <dcterms:modified xsi:type="dcterms:W3CDTF">2017-02-24T08:51:49Z</dcterms:modified>
</cp:coreProperties>
</file>