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FD87E4-8551-EC4C-A138-E554A6097CA3}" v="31" dt="2019-05-16T21:45:44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E0B18-89D8-CF42-9322-5ACC9E4542E1}" type="datetimeFigureOut">
              <a:rPr lang="en-US" smtClean="0"/>
              <a:t>5/16/19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C2305-4619-C448-AB5F-D57ADA7A7A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87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A2A11-050A-0C40-BCBE-FB3544005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6C0B34-7CF9-714B-A814-C63F3DB8A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FB7DE-2246-B84B-AA4B-0B1B5FBAD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4CEDB-6C82-3B48-8CEA-0F6B81874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AA932-3EAA-6C41-91C6-D8BDA79F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5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541A2-A4D7-914C-9C5F-CA18E512A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627F38-4756-3D46-BAC8-5D2D5D023F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9DAB9-2710-5949-A9D8-C8772420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FB76D-EA78-B04B-AE28-ABC36956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3FF358-CB1C-F942-91D6-D4DEE6DAA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811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E8D15D-9B53-C64B-B60E-70B92E068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EFC3D3-9DDE-BB42-8AA7-C5DE6D641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862F3-E0C8-5C4B-8AB7-A60A6FBC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DFA0C-328D-734A-BC7C-2EDE46464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7437E-1366-0E4B-9F57-0FDC7BB7A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62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880D-368F-8247-9E4C-D7CA20E44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AC0A7-FE19-2C48-A7CD-5AC6CAA76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1F573-1459-434D-8042-DD80F8A30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BE31E-CED9-D54B-BFB4-B0C085F3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6D6FA-5957-C946-9959-AEA108C15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5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C67F-F88F-094C-B9CB-4E8BC1570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CAEF4-DA76-FD4C-AF4A-4F9155446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7E075-C6E5-6D4B-ADEF-4612D7C6D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6256E-7BDA-CA47-BB50-5DDC811F6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C45D7-9A4E-2542-B0CF-80029D726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B46FE-71F8-2649-924B-31B958CA3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52CEB-EF06-6C42-8C88-C0373339F6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B4594C-5E59-FB4C-AE24-C5A3812D52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72BE8E-B05D-A949-8D1F-5E318B49B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EE8BC-DD9B-C040-AB59-7CB93ECA2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F4D231-D361-CE43-A760-847ED7396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8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8563-79F7-5D4C-9BB0-CF70354AF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3B64D-316F-0F4C-A825-BD57DD3A5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F23DC-A840-0649-A892-599D10671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02EB66-CD9C-E54A-83FF-A0A588D9B1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174B3A-157C-AF48-9F36-A78A26326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50AE36-BC49-4F41-AFF3-B99938638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A709A8-FD47-F140-8025-470AB6A1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6E70B6-57DF-5948-829B-44C46F017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25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1D2C-45C1-D94E-9942-F996A7CC4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188E7B-4459-E949-8038-087374969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CAE2-8DD3-7A4A-BDCE-169E465F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52388D-D50D-A247-AF4F-A5E1F684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397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2D32E7-5C84-3D4C-A9BA-BACB8414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1E932-08D4-D741-9488-52988EEFE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19300-CD81-DE4E-B180-6E14DF750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51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454B7-3AA2-8E42-99D0-C44461EB5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7AA8D-C8F5-7846-BF63-376586964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4A78E0-F5DA-364E-BB1D-3AFBD326D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903481-FE37-264D-86BD-767DC07A4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A07B1-85AA-5746-83B9-D522C42A1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0AA6DF-D75E-9A48-AB96-0636324DE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0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917B9-59DD-C247-B592-63F0A676C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593229-9AAF-1243-BEF9-8B30703A0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6377A-8852-624D-8B28-74885AF60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B9BA15-2701-2641-9BC8-8705FDBC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5F4A1D-AF50-2340-B7CC-D189F72F1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533CED-8DEB-C945-9354-5D94844C1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9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C867AA-D9C4-A54F-91A3-68732141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DC5AD-ADDB-314C-B481-01F1463C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C16D0-C22F-534D-96B6-5BE550270F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2E8E4-A959-8A49-BDFA-FCBF0C6254FF}" type="datetimeFigureOut">
              <a:rPr lang="en-US" smtClean="0"/>
              <a:t>5/16/19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BA353-8CE7-394C-A5AB-9A97BBDCA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5080E-5922-424B-BF53-573406C57C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E9A11-8117-4E49-91B2-0F25AFEC9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2.washjeff.edu/users/ahollandminkley/documents%5CPBL_CS_V4.pdf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blworks.org/" TargetMode="External"/><Relationship Id="rId7" Type="http://schemas.openxmlformats.org/officeDocument/2006/relationships/hyperlink" Target="http://www.it.usyd.edu.au/~judy/PBL/tr_cse_pbl99.pdf" TargetMode="External"/><Relationship Id="rId2" Type="http://schemas.openxmlformats.org/officeDocument/2006/relationships/hyperlink" Target="https://www.edutopia.org/video/5-keys-rigorous-project-based-learn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2.washjeff.edu/users/ahollandminkley/documents%5CPBL_CS_V4.pdf" TargetMode="External"/><Relationship Id="rId5" Type="http://schemas.openxmlformats.org/officeDocument/2006/relationships/hyperlink" Target="https://www.edutopia.org/pbl-assessment-resources" TargetMode="External"/><Relationship Id="rId4" Type="http://schemas.openxmlformats.org/officeDocument/2006/relationships/hyperlink" Target="http://www1.udel.edu/pblc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F0D39-6A5B-DE44-BB7A-AFBFF6719C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Project (Problem) Based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FD9B8E-4A8F-CF41-BD53-CEEB2D6328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CTC Spring 2019</a:t>
            </a:r>
          </a:p>
        </p:txBody>
      </p:sp>
    </p:spTree>
    <p:extLst>
      <p:ext uri="{BB962C8B-B14F-4D97-AF65-F5344CB8AC3E}">
        <p14:creationId xmlns:p14="http://schemas.microsoft.com/office/powerpoint/2010/main" val="313670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C9930-2305-884E-99D5-D7A9FB463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PBL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A7E9D-1E2A-144E-8AC7-C0FEC6837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PBL is a student-centered approach in which students learn about a subject by working in groups to solve an open-ended problem. This problem is what drives the motivation and the learning. 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dirty="0"/>
              <a:t>Some questions for today’s discussion: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Have you developed a course using PBL ?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What tools/practices have you used ?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Assessment of a PBL course ?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/>
              <a:t> Resources for PBL</a:t>
            </a:r>
          </a:p>
        </p:txBody>
      </p:sp>
    </p:spTree>
    <p:extLst>
      <p:ext uri="{BB962C8B-B14F-4D97-AF65-F5344CB8AC3E}">
        <p14:creationId xmlns:p14="http://schemas.microsoft.com/office/powerpoint/2010/main" val="375722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7311F-6187-5D4A-BBE1-58BA33D99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PBL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998AA-C12C-564C-8182-057A57A4E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 well-designed PBL project provides students with the opportunity to develop skills related to (</a:t>
            </a:r>
            <a:r>
              <a:rPr lang="en-US" dirty="0" err="1"/>
              <a:t>Nilson</a:t>
            </a:r>
            <a:r>
              <a:rPr lang="en-US" dirty="0"/>
              <a:t> 2010):</a:t>
            </a:r>
          </a:p>
          <a:p>
            <a:r>
              <a:rPr lang="en-US" dirty="0"/>
              <a:t>Working in teams, Managing projects and holding leadership roles.</a:t>
            </a:r>
          </a:p>
          <a:p>
            <a:r>
              <a:rPr lang="en-US" dirty="0"/>
              <a:t>Oral and written communication.</a:t>
            </a:r>
          </a:p>
          <a:p>
            <a:r>
              <a:rPr lang="en-US" dirty="0"/>
              <a:t>Self-awareness and evaluation of group processes.</a:t>
            </a:r>
          </a:p>
          <a:p>
            <a:r>
              <a:rPr lang="en-US" dirty="0"/>
              <a:t>Working independently.</a:t>
            </a:r>
          </a:p>
          <a:p>
            <a:r>
              <a:rPr lang="en-US" dirty="0"/>
              <a:t>Critical thinking and analysis, Explaining concepts.</a:t>
            </a:r>
          </a:p>
          <a:p>
            <a:r>
              <a:rPr lang="en-US" dirty="0"/>
              <a:t>Self-directed learning, Applying course content to real-world examples.</a:t>
            </a:r>
          </a:p>
          <a:p>
            <a:r>
              <a:rPr lang="en-US" dirty="0"/>
              <a:t>Researching and information literacy.</a:t>
            </a:r>
          </a:p>
          <a:p>
            <a:r>
              <a:rPr lang="en-US" dirty="0"/>
              <a:t>Problem solving across disciplines.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D48D49-32BF-F54E-B9D4-82CB38F4A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11900"/>
            <a:ext cx="8621486" cy="365125"/>
          </a:xfrm>
        </p:spPr>
        <p:txBody>
          <a:bodyPr/>
          <a:lstStyle/>
          <a:p>
            <a:r>
              <a:rPr lang="en-US" dirty="0" err="1"/>
              <a:t>Nilson</a:t>
            </a:r>
            <a:r>
              <a:rPr lang="en-US" dirty="0"/>
              <a:t>, L. B. (2010). Teaching at its best: A research-based resource for college instructors (2nd ed.).  San Francisco, CA: Jossey-Bass. </a:t>
            </a:r>
          </a:p>
        </p:txBody>
      </p:sp>
    </p:spTree>
    <p:extLst>
      <p:ext uri="{BB962C8B-B14F-4D97-AF65-F5344CB8AC3E}">
        <p14:creationId xmlns:p14="http://schemas.microsoft.com/office/powerpoint/2010/main" val="1793049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2BBC2-0855-E845-AF8F-19B0C3479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361395"/>
            <a:ext cx="10515600" cy="2852737"/>
          </a:xfrm>
        </p:spPr>
        <p:txBody>
          <a:bodyPr/>
          <a:lstStyle/>
          <a:p>
            <a:pPr algn="ctr"/>
            <a:r>
              <a:rPr lang="en-US" dirty="0"/>
              <a:t>Example of Curriculum Development in CS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F8D522-CC1C-2F46-9E41-ACDF6AF2CA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Teaching Computer Science through Problems, Not Solutions</a:t>
            </a:r>
            <a:r>
              <a:rPr lang="en-US" dirty="0"/>
              <a:t> by Samuel B. Fee and Amanda M. Holland-</a:t>
            </a:r>
            <a:r>
              <a:rPr lang="en-US" dirty="0" err="1"/>
              <a:t>Minkley</a:t>
            </a:r>
            <a:r>
              <a:rPr lang="en-US" dirty="0"/>
              <a:t>, Washington &amp; Jefferson College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8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B6E0-C276-7D4A-8F0A-C833FCD02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for PBL Success</a:t>
            </a:r>
            <a:r>
              <a:rPr lang="en-US" baseline="30000" dirty="0"/>
              <a:t>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1D3FA-616B-B64D-8304-C341D90F0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 realistic problem or project that aligns with students' skills and interests, and requires learning clearly defined content and skills.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Structured group work with groups of three to four students, with diverse skill levels and interdependent roles; team rewards; and individual accountability, based on student growth.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Multi-faceted assessment, with multiple opportunities for students to receive feedback and revise their work (e.g., benchmarks, reflective activities); multiple learning outcomes (e.g., problem-solving, content, collaboration); and presentations that encourage participation and signal social value (e.g. exhibitions, portfolios, performances, reports).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Participation in a professional learning network, including collaborating and reflecting upon PBL experiences in the classroom with colleagues, and courses in inquiry-based teaching methods.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2D307-0F4F-0441-A140-C6BB18FDF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16663"/>
            <a:ext cx="4114800" cy="365125"/>
          </a:xfrm>
        </p:spPr>
        <p:txBody>
          <a:bodyPr/>
          <a:lstStyle/>
          <a:p>
            <a:r>
              <a:rPr lang="en-US" baseline="30000" dirty="0">
                <a:solidFill>
                  <a:srgbClr val="002060"/>
                </a:solidFill>
              </a:rPr>
              <a:t>1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https://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www.edutopia.org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pbl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-research-learning-outcomes</a:t>
            </a:r>
          </a:p>
        </p:txBody>
      </p:sp>
    </p:spTree>
    <p:extLst>
      <p:ext uri="{BB962C8B-B14F-4D97-AF65-F5344CB8AC3E}">
        <p14:creationId xmlns:p14="http://schemas.microsoft.com/office/powerpoint/2010/main" val="324553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1EB0A-D0C0-FE47-A2BB-0D5614477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3DCF8-191C-5246-B645-81709E6D2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b="1" dirty="0"/>
              <a:t>About PBL &amp; How To Begin Implementing PBL</a:t>
            </a:r>
          </a:p>
          <a:p>
            <a:pPr lvl="1"/>
            <a:r>
              <a:rPr lang="en-US" dirty="0">
                <a:hlinkClick r:id="rId2"/>
              </a:rPr>
              <a:t>Edutopia PBL Resources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PBL Documents </a:t>
            </a:r>
            <a:r>
              <a:rPr lang="en-US" dirty="0"/>
              <a:t>from Buck Institute for Education (BIE)</a:t>
            </a:r>
          </a:p>
          <a:p>
            <a:pPr lvl="1"/>
            <a:r>
              <a:rPr lang="en-US" dirty="0"/>
              <a:t>Previously developed PBL activities can be found online through the </a:t>
            </a:r>
            <a:r>
              <a:rPr lang="en-US" dirty="0">
                <a:hlinkClick r:id="rId4"/>
              </a:rPr>
              <a:t>University of Delaware’s PBL Clearinghouse of Activities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hlinkClick r:id="rId5"/>
              </a:rPr>
              <a:t>PBL Assessment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b="1" dirty="0"/>
              <a:t>PBL for CS courses</a:t>
            </a:r>
          </a:p>
          <a:p>
            <a:pPr lvl="1"/>
            <a:r>
              <a:rPr lang="en-US" dirty="0">
                <a:hlinkClick r:id="rId6"/>
              </a:rPr>
              <a:t>Teaching Computer Science through Problems, Not Solutions</a:t>
            </a:r>
            <a:r>
              <a:rPr lang="en-US" dirty="0"/>
              <a:t> by Samuel B. Fee and Amanda M. Holland-</a:t>
            </a:r>
            <a:r>
              <a:rPr lang="en-US" dirty="0" err="1"/>
              <a:t>Minkley</a:t>
            </a:r>
            <a:r>
              <a:rPr lang="en-US" dirty="0"/>
              <a:t>, Washington &amp; Jefferson College</a:t>
            </a:r>
          </a:p>
          <a:p>
            <a:pPr lvl="1"/>
            <a:r>
              <a:rPr lang="en-US" dirty="0">
                <a:hlinkClick r:id="rId7"/>
              </a:rPr>
              <a:t>Problem-Based Learning for Foundation Computer Science Courses </a:t>
            </a:r>
            <a:r>
              <a:rPr lang="en-US" dirty="0"/>
              <a:t>from </a:t>
            </a:r>
            <a:r>
              <a:rPr lang="en-US" dirty="0" err="1"/>
              <a:t>Basser</a:t>
            </a:r>
            <a:r>
              <a:rPr lang="en-US" dirty="0"/>
              <a:t> Department of Computer Science The University of Sydney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0684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328</Words>
  <Application>Microsoft Macintosh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 Theme</vt:lpstr>
      <vt:lpstr>Project (Problem) Based Learning</vt:lpstr>
      <vt:lpstr>What is PBL ?</vt:lpstr>
      <vt:lpstr>Why use PBL ?</vt:lpstr>
      <vt:lpstr>Example of Curriculum Development in CS</vt:lpstr>
      <vt:lpstr>Keys for PBL Success1</vt:lpstr>
      <vt:lpstr>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(Problem) Based Learning</dc:title>
  <dc:creator>Raghavi Sakpal</dc:creator>
  <cp:lastModifiedBy>Raghavi Sakpal</cp:lastModifiedBy>
  <cp:revision>1</cp:revision>
  <dcterms:created xsi:type="dcterms:W3CDTF">2019-05-16T20:33:43Z</dcterms:created>
  <dcterms:modified xsi:type="dcterms:W3CDTF">2019-05-16T21:45:54Z</dcterms:modified>
</cp:coreProperties>
</file>