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75" r:id="rId1"/>
  </p:sldMasterIdLst>
  <p:notesMasterIdLst>
    <p:notesMasterId r:id="rId12"/>
  </p:notesMasterIdLst>
  <p:sldIdLst>
    <p:sldId id="263" r:id="rId2"/>
    <p:sldId id="264" r:id="rId3"/>
    <p:sldId id="261" r:id="rId4"/>
    <p:sldId id="256" r:id="rId5"/>
    <p:sldId id="262" r:id="rId6"/>
    <p:sldId id="257" r:id="rId7"/>
    <p:sldId id="258" r:id="rId8"/>
    <p:sldId id="259" r:id="rId9"/>
    <p:sldId id="260"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84"/>
    <p:restoredTop sz="73964"/>
  </p:normalViewPr>
  <p:slideViewPr>
    <p:cSldViewPr snapToGrid="0" snapToObjects="1">
      <p:cViewPr varScale="1">
        <p:scale>
          <a:sx n="75" d="100"/>
          <a:sy n="75" d="100"/>
        </p:scale>
        <p:origin x="824" y="168"/>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78" d="100"/>
          <a:sy n="78" d="100"/>
        </p:scale>
        <p:origin x="2760"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F5144-EEB2-294A-8A04-C7DFE524A993}" type="datetimeFigureOut">
              <a:rPr lang="en-US" smtClean="0"/>
              <a:t>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778CC5-1C38-BB42-8771-B694819EC19A}" type="slidenum">
              <a:rPr lang="en-US" smtClean="0"/>
              <a:t>‹#›</a:t>
            </a:fld>
            <a:endParaRPr lang="en-US"/>
          </a:p>
        </p:txBody>
      </p:sp>
    </p:spTree>
    <p:extLst>
      <p:ext uri="{BB962C8B-B14F-4D97-AF65-F5344CB8AC3E}">
        <p14:creationId xmlns:p14="http://schemas.microsoft.com/office/powerpoint/2010/main" val="1821773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Moment of silence following this statement.</a:t>
            </a:r>
          </a:p>
        </p:txBody>
      </p:sp>
      <p:sp>
        <p:nvSpPr>
          <p:cNvPr id="4" name="Slide Number Placeholder 3"/>
          <p:cNvSpPr>
            <a:spLocks noGrp="1"/>
          </p:cNvSpPr>
          <p:nvPr>
            <p:ph type="sldNum" sz="quarter" idx="5"/>
          </p:nvPr>
        </p:nvSpPr>
        <p:spPr/>
        <p:txBody>
          <a:bodyPr/>
          <a:lstStyle/>
          <a:p>
            <a:fld id="{EC778CC5-1C38-BB42-8771-B694819EC19A}" type="slidenum">
              <a:rPr lang="en-US" smtClean="0"/>
              <a:t>3</a:t>
            </a:fld>
            <a:endParaRPr lang="en-US"/>
          </a:p>
        </p:txBody>
      </p:sp>
    </p:spTree>
    <p:extLst>
      <p:ext uri="{BB962C8B-B14F-4D97-AF65-F5344CB8AC3E}">
        <p14:creationId xmlns:p14="http://schemas.microsoft.com/office/powerpoint/2010/main" val="2022321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want to take a moment and pause and just breathe for a second. This is a crazy year. While we’ve been talking about all kinds of things that are going on and being done this year, I just want to take a minute and say that if you’re feeling overwhelmed… me too.</a:t>
            </a:r>
          </a:p>
          <a:p>
            <a:endParaRPr lang="en-US" dirty="0"/>
          </a:p>
          <a:p>
            <a:r>
              <a:rPr lang="en-US" dirty="0"/>
              <a:t>We’re all going into this year with good intentions. We’re going to try to do our best on the things we’ve discussed so far, and that we’re about to talk about. </a:t>
            </a:r>
          </a:p>
          <a:p>
            <a:endParaRPr lang="en-US" dirty="0"/>
          </a:p>
          <a:p>
            <a:r>
              <a:rPr lang="en-US" dirty="0"/>
              <a:t>But if you are personally struggling, please just focus on your first priority being to take care of your own wellbeing and that of your family. And let’s have grace for one another this year.</a:t>
            </a:r>
          </a:p>
        </p:txBody>
      </p:sp>
      <p:sp>
        <p:nvSpPr>
          <p:cNvPr id="4" name="Slide Number Placeholder 3"/>
          <p:cNvSpPr>
            <a:spLocks noGrp="1"/>
          </p:cNvSpPr>
          <p:nvPr>
            <p:ph type="sldNum" sz="quarter" idx="5"/>
          </p:nvPr>
        </p:nvSpPr>
        <p:spPr/>
        <p:txBody>
          <a:bodyPr/>
          <a:lstStyle/>
          <a:p>
            <a:fld id="{EC778CC5-1C38-BB42-8771-B694819EC19A}" type="slidenum">
              <a:rPr lang="en-US" smtClean="0"/>
              <a:t>5</a:t>
            </a:fld>
            <a:endParaRPr lang="en-US"/>
          </a:p>
        </p:txBody>
      </p:sp>
    </p:spTree>
    <p:extLst>
      <p:ext uri="{BB962C8B-B14F-4D97-AF65-F5344CB8AC3E}">
        <p14:creationId xmlns:p14="http://schemas.microsoft.com/office/powerpoint/2010/main" val="4009767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that being said, I want to lay out for you the priorities for the Faculty Assembly leadership team this year, to speak about </a:t>
            </a:r>
            <a:r>
              <a:rPr lang="en-US" b="1" dirty="0"/>
              <a:t>how they connect to the work that has been done by past leadership</a:t>
            </a:r>
            <a:r>
              <a:rPr lang="en-US" b="0" dirty="0"/>
              <a:t> and to talk about </a:t>
            </a:r>
            <a:r>
              <a:rPr lang="en-US" b="1" dirty="0"/>
              <a:t>how we plan to build on that work this year</a:t>
            </a:r>
            <a:r>
              <a:rPr lang="en-US" b="0" dirty="0"/>
              <a:t>.</a:t>
            </a:r>
          </a:p>
          <a:p>
            <a:endParaRPr lang="en-US" b="0" dirty="0"/>
          </a:p>
          <a:p>
            <a:r>
              <a:rPr lang="en-US" b="0" dirty="0"/>
              <a:t>Broadly, our three priorities are the following.</a:t>
            </a:r>
          </a:p>
        </p:txBody>
      </p:sp>
      <p:sp>
        <p:nvSpPr>
          <p:cNvPr id="4" name="Slide Number Placeholder 3"/>
          <p:cNvSpPr>
            <a:spLocks noGrp="1"/>
          </p:cNvSpPr>
          <p:nvPr>
            <p:ph type="sldNum" sz="quarter" idx="5"/>
          </p:nvPr>
        </p:nvSpPr>
        <p:spPr/>
        <p:txBody>
          <a:bodyPr/>
          <a:lstStyle/>
          <a:p>
            <a:fld id="{EC778CC5-1C38-BB42-8771-B694819EC19A}" type="slidenum">
              <a:rPr lang="en-US" smtClean="0"/>
              <a:t>6</a:t>
            </a:fld>
            <a:endParaRPr lang="en-US"/>
          </a:p>
        </p:txBody>
      </p:sp>
    </p:spTree>
    <p:extLst>
      <p:ext uri="{BB962C8B-B14F-4D97-AF65-F5344CB8AC3E}">
        <p14:creationId xmlns:p14="http://schemas.microsoft.com/office/powerpoint/2010/main" val="1214105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slides have pretty tiny writing on them, so don’t worry, I’ll go through the items listed here if you aren’t able to see them. Additionally, the slides will be available after the event.</a:t>
            </a:r>
          </a:p>
        </p:txBody>
      </p:sp>
      <p:sp>
        <p:nvSpPr>
          <p:cNvPr id="4" name="Slide Number Placeholder 3"/>
          <p:cNvSpPr>
            <a:spLocks noGrp="1"/>
          </p:cNvSpPr>
          <p:nvPr>
            <p:ph type="sldNum" sz="quarter" idx="5"/>
          </p:nvPr>
        </p:nvSpPr>
        <p:spPr/>
        <p:txBody>
          <a:bodyPr/>
          <a:lstStyle/>
          <a:p>
            <a:fld id="{EC778CC5-1C38-BB42-8771-B694819EC19A}" type="slidenum">
              <a:rPr lang="en-US" smtClean="0"/>
              <a:t>7</a:t>
            </a:fld>
            <a:endParaRPr lang="en-US"/>
          </a:p>
        </p:txBody>
      </p:sp>
    </p:spTree>
    <p:extLst>
      <p:ext uri="{BB962C8B-B14F-4D97-AF65-F5344CB8AC3E}">
        <p14:creationId xmlns:p14="http://schemas.microsoft.com/office/powerpoint/2010/main" val="1251461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24075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5447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05357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51687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00790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48A87A34-81AB-432B-8DAE-1953F412C126}" type="datetimeFigureOut">
              <a:rPr lang="en-US" smtClean="0"/>
              <a:pPr/>
              <a:t>9/20/20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92479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48A87A34-81AB-432B-8DAE-1953F412C126}" type="datetimeFigureOut">
              <a:rPr lang="en-US" smtClean="0"/>
              <a:pPr/>
              <a:t>9/20/20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6815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48A87A34-81AB-432B-8DAE-1953F412C126}" type="datetimeFigureOut">
              <a:rPr lang="en-US" smtClean="0"/>
              <a:t>9/20/20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46783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8A87A34-81AB-432B-8DAE-1953F412C126}" type="datetimeFigureOut">
              <a:rPr lang="en-US" smtClean="0"/>
              <a:t>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06495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48A87A34-81AB-432B-8DAE-1953F412C126}" type="datetimeFigureOut">
              <a:rPr lang="en-US" smtClean="0"/>
              <a:pPr/>
              <a:t>9/20/20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07633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48A87A34-81AB-432B-8DAE-1953F412C126}" type="datetimeFigureOut">
              <a:rPr lang="en-US" smtClean="0"/>
              <a:pPr/>
              <a:t>9/20/20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62932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48A87A34-81AB-432B-8DAE-1953F412C126}" type="datetimeFigureOut">
              <a:rPr lang="en-US" smtClean="0"/>
              <a:pPr/>
              <a:t>9/20/20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5075821"/>
      </p:ext>
    </p:extLst>
  </p:cSld>
  <p:clrMap bg1="lt1" tx1="dk1" bg2="lt2" tx2="dk2" accent1="accent1" accent2="accent2" accent3="accent3" accent4="accent4" accent5="accent5" accent6="accent6" hlink="hlink" folHlink="folHlink"/>
  <p:sldLayoutIdLst>
    <p:sldLayoutId id="2147484076" r:id="rId1"/>
    <p:sldLayoutId id="2147484077" r:id="rId2"/>
    <p:sldLayoutId id="2147484078" r:id="rId3"/>
    <p:sldLayoutId id="2147484079" r:id="rId4"/>
    <p:sldLayoutId id="2147484080" r:id="rId5"/>
    <p:sldLayoutId id="2147484081" r:id="rId6"/>
    <p:sldLayoutId id="2147484082" r:id="rId7"/>
    <p:sldLayoutId id="2147484083" r:id="rId8"/>
    <p:sldLayoutId id="2147484084" r:id="rId9"/>
    <p:sldLayoutId id="2147484085" r:id="rId10"/>
    <p:sldLayoutId id="2147484086"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7B8F8-789B-524A-ADC7-28BDB64D4DEF}"/>
              </a:ext>
            </a:extLst>
          </p:cNvPr>
          <p:cNvSpPr>
            <a:spLocks noGrp="1"/>
          </p:cNvSpPr>
          <p:nvPr>
            <p:ph type="ctrTitle"/>
          </p:nvPr>
        </p:nvSpPr>
        <p:spPr/>
        <p:txBody>
          <a:bodyPr/>
          <a:lstStyle/>
          <a:p>
            <a:pPr algn="ctr"/>
            <a:r>
              <a:rPr lang="en-US" dirty="0"/>
              <a:t>Fall 2020 Faculty Assembly Retreat</a:t>
            </a:r>
          </a:p>
        </p:txBody>
      </p:sp>
      <p:sp>
        <p:nvSpPr>
          <p:cNvPr id="3" name="Subtitle 2">
            <a:extLst>
              <a:ext uri="{FF2B5EF4-FFF2-40B4-BE49-F238E27FC236}">
                <a16:creationId xmlns:a16="http://schemas.microsoft.com/office/drawing/2014/main" id="{7D026745-7FEA-D848-81F0-E39161690498}"/>
              </a:ext>
            </a:extLst>
          </p:cNvPr>
          <p:cNvSpPr>
            <a:spLocks noGrp="1"/>
          </p:cNvSpPr>
          <p:nvPr>
            <p:ph type="subTitle" idx="1"/>
          </p:nvPr>
        </p:nvSpPr>
        <p:spPr/>
        <p:txBody>
          <a:bodyPr/>
          <a:lstStyle/>
          <a:p>
            <a:pPr algn="ctr"/>
            <a:r>
              <a:rPr lang="en-US" dirty="0"/>
              <a:t>WELCOME BACK!</a:t>
            </a:r>
          </a:p>
        </p:txBody>
      </p:sp>
    </p:spTree>
    <p:extLst>
      <p:ext uri="{BB962C8B-B14F-4D97-AF65-F5344CB8AC3E}">
        <p14:creationId xmlns:p14="http://schemas.microsoft.com/office/powerpoint/2010/main" val="1516952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18B37-D6FA-1145-8D92-6216FB28BFB2}"/>
              </a:ext>
            </a:extLst>
          </p:cNvPr>
          <p:cNvSpPr>
            <a:spLocks noGrp="1"/>
          </p:cNvSpPr>
          <p:nvPr>
            <p:ph type="title"/>
          </p:nvPr>
        </p:nvSpPr>
        <p:spPr/>
        <p:txBody>
          <a:bodyPr/>
          <a:lstStyle/>
          <a:p>
            <a:r>
              <a:rPr lang="en-US" dirty="0"/>
              <a:t>Breakout</a:t>
            </a:r>
            <a:br>
              <a:rPr lang="en-US" dirty="0"/>
            </a:br>
            <a:r>
              <a:rPr lang="en-US" dirty="0"/>
              <a:t>Discussion</a:t>
            </a:r>
          </a:p>
        </p:txBody>
      </p:sp>
      <p:sp>
        <p:nvSpPr>
          <p:cNvPr id="3" name="Content Placeholder 2">
            <a:extLst>
              <a:ext uri="{FF2B5EF4-FFF2-40B4-BE49-F238E27FC236}">
                <a16:creationId xmlns:a16="http://schemas.microsoft.com/office/drawing/2014/main" id="{D23367BA-1F33-1A4F-8917-2B871289FA31}"/>
              </a:ext>
            </a:extLst>
          </p:cNvPr>
          <p:cNvSpPr>
            <a:spLocks noGrp="1"/>
          </p:cNvSpPr>
          <p:nvPr>
            <p:ph idx="1"/>
          </p:nvPr>
        </p:nvSpPr>
        <p:spPr/>
        <p:txBody>
          <a:bodyPr>
            <a:normAutofit lnSpcReduction="10000"/>
          </a:bodyPr>
          <a:lstStyle/>
          <a:p>
            <a:r>
              <a:rPr lang="en-US" sz="3000" dirty="0">
                <a:solidFill>
                  <a:schemeClr val="tx1"/>
                </a:solidFill>
              </a:rPr>
              <a:t>What are some things you would like to see faculty leadership (Chair, Vice Chair, Standing Committees, EC Reps, etc.) </a:t>
            </a:r>
            <a:r>
              <a:rPr lang="en-US" sz="3000" u="sng" dirty="0">
                <a:solidFill>
                  <a:schemeClr val="tx1"/>
                </a:solidFill>
              </a:rPr>
              <a:t>prioritize</a:t>
            </a:r>
            <a:r>
              <a:rPr lang="en-US" sz="3000" dirty="0">
                <a:solidFill>
                  <a:schemeClr val="tx1"/>
                </a:solidFill>
              </a:rPr>
              <a:t> this year? </a:t>
            </a:r>
          </a:p>
          <a:p>
            <a:r>
              <a:rPr lang="en-US" sz="3000" dirty="0">
                <a:solidFill>
                  <a:schemeClr val="tx1"/>
                </a:solidFill>
              </a:rPr>
              <a:t>What are some </a:t>
            </a:r>
            <a:r>
              <a:rPr lang="en-US" sz="3000" u="sng" dirty="0">
                <a:solidFill>
                  <a:schemeClr val="tx1"/>
                </a:solidFill>
              </a:rPr>
              <a:t>goals</a:t>
            </a:r>
            <a:r>
              <a:rPr lang="en-US" sz="3000" dirty="0">
                <a:solidFill>
                  <a:schemeClr val="tx1"/>
                </a:solidFill>
              </a:rPr>
              <a:t> you might like to see faculty leadership work toward under their current priority headings (anti-racism, budget and transparency, improving faculty governance) ?</a:t>
            </a:r>
          </a:p>
          <a:p>
            <a:endParaRPr lang="en-US" dirty="0"/>
          </a:p>
          <a:p>
            <a:pPr algn="ctr"/>
            <a:r>
              <a:rPr lang="en-US" sz="2500" dirty="0">
                <a:solidFill>
                  <a:schemeClr val="accent1"/>
                </a:solidFill>
                <a:latin typeface="Arial Rounded MT Bold" panose="020F0704030504030204" pitchFamily="34" charset="77"/>
              </a:rPr>
              <a:t>10min in groups, then report out</a:t>
            </a:r>
          </a:p>
          <a:p>
            <a:pPr algn="ctr"/>
            <a:r>
              <a:rPr lang="en-US" sz="2500" dirty="0">
                <a:solidFill>
                  <a:schemeClr val="accent1"/>
                </a:solidFill>
                <a:latin typeface="Arial Rounded MT Bold" panose="020F0704030504030204" pitchFamily="34" charset="77"/>
              </a:rPr>
              <a:t>Google Doc for taking notes (link in chat)</a:t>
            </a:r>
          </a:p>
        </p:txBody>
      </p:sp>
    </p:spTree>
    <p:extLst>
      <p:ext uri="{BB962C8B-B14F-4D97-AF65-F5344CB8AC3E}">
        <p14:creationId xmlns:p14="http://schemas.microsoft.com/office/powerpoint/2010/main" val="3113270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E0AE0-17AE-9D4C-A7CE-90EA428EF3B9}"/>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85927E04-CA07-0D46-9461-9FAB80B3E62D}"/>
              </a:ext>
            </a:extLst>
          </p:cNvPr>
          <p:cNvSpPr>
            <a:spLocks noGrp="1"/>
          </p:cNvSpPr>
          <p:nvPr>
            <p:ph idx="1"/>
          </p:nvPr>
        </p:nvSpPr>
        <p:spPr/>
        <p:txBody>
          <a:bodyPr>
            <a:normAutofit/>
          </a:bodyPr>
          <a:lstStyle/>
          <a:p>
            <a:r>
              <a:rPr lang="en-US" sz="3000" dirty="0">
                <a:solidFill>
                  <a:schemeClr val="tx1"/>
                </a:solidFill>
              </a:rPr>
              <a:t>12:30-12:35pm Welcome and Land Acknowledgement</a:t>
            </a:r>
          </a:p>
          <a:p>
            <a:r>
              <a:rPr lang="en-US" sz="3000" dirty="0">
                <a:solidFill>
                  <a:schemeClr val="tx1"/>
                </a:solidFill>
              </a:rPr>
              <a:t>12:35-1:15pm Chancellor Pagano </a:t>
            </a:r>
            <a:r>
              <a:rPr lang="en-US" sz="3000" dirty="0" err="1">
                <a:solidFill>
                  <a:schemeClr val="tx1"/>
                </a:solidFill>
              </a:rPr>
              <a:t>Covid</a:t>
            </a:r>
            <a:r>
              <a:rPr lang="en-US" sz="3000" dirty="0">
                <a:solidFill>
                  <a:schemeClr val="tx1"/>
                </a:solidFill>
              </a:rPr>
              <a:t> and Budget Update</a:t>
            </a:r>
          </a:p>
          <a:p>
            <a:r>
              <a:rPr lang="en-US" sz="3000" dirty="0">
                <a:solidFill>
                  <a:schemeClr val="tx1"/>
                </a:solidFill>
              </a:rPr>
              <a:t>1:15-1:30pm Campus Climate Survey Follow-up</a:t>
            </a:r>
          </a:p>
          <a:p>
            <a:r>
              <a:rPr lang="en-US" sz="3000" dirty="0">
                <a:solidFill>
                  <a:schemeClr val="tx1"/>
                </a:solidFill>
              </a:rPr>
              <a:t>1:30-2:30pm OEI Updates and Information</a:t>
            </a:r>
          </a:p>
          <a:p>
            <a:r>
              <a:rPr lang="en-US" sz="3000" dirty="0">
                <a:solidFill>
                  <a:schemeClr val="tx1"/>
                </a:solidFill>
              </a:rPr>
              <a:t>2:30-3:30pm FA Leadership Priorities Discussion</a:t>
            </a:r>
          </a:p>
        </p:txBody>
      </p:sp>
    </p:spTree>
    <p:extLst>
      <p:ext uri="{BB962C8B-B14F-4D97-AF65-F5344CB8AC3E}">
        <p14:creationId xmlns:p14="http://schemas.microsoft.com/office/powerpoint/2010/main" val="2496292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9A0FF-309C-4F48-B43B-074C4D95141A}"/>
              </a:ext>
            </a:extLst>
          </p:cNvPr>
          <p:cNvSpPr>
            <a:spLocks noGrp="1"/>
          </p:cNvSpPr>
          <p:nvPr>
            <p:ph type="ctrTitle"/>
          </p:nvPr>
        </p:nvSpPr>
        <p:spPr/>
        <p:txBody>
          <a:bodyPr>
            <a:noAutofit/>
          </a:bodyPr>
          <a:lstStyle/>
          <a:p>
            <a:r>
              <a:rPr lang="en-US" sz="2800" i="1" dirty="0"/>
              <a:t>Before we begin our meeting of the UWT Faculty Assembly, I want to take a moment to recognize that our university sits on the ancestral homelands of the Puyallup Tribe of Indians, whose ancestors have lived on and cared for this land for thousands of years. Please join me in expressing our deepest gratitude to the Puyallup and other Coast Salish peoples for their long-enduring and continued care for this region's land and waterways</a:t>
            </a:r>
            <a:endParaRPr lang="en-US" sz="2800" dirty="0"/>
          </a:p>
        </p:txBody>
      </p:sp>
      <p:sp>
        <p:nvSpPr>
          <p:cNvPr id="4" name="Subtitle 3">
            <a:extLst>
              <a:ext uri="{FF2B5EF4-FFF2-40B4-BE49-F238E27FC236}">
                <a16:creationId xmlns:a16="http://schemas.microsoft.com/office/drawing/2014/main" id="{60FEE905-7E77-1143-8371-DD31C76264C0}"/>
              </a:ext>
            </a:extLst>
          </p:cNvPr>
          <p:cNvSpPr>
            <a:spLocks noGrp="1"/>
          </p:cNvSpPr>
          <p:nvPr>
            <p:ph type="subTitle" idx="1"/>
          </p:nvPr>
        </p:nvSpPr>
        <p:spPr/>
        <p:txBody>
          <a:bodyPr/>
          <a:lstStyle/>
          <a:p>
            <a:pPr algn="ctr"/>
            <a:r>
              <a:rPr lang="en-US" dirty="0"/>
              <a:t>Land Acknowledgement</a:t>
            </a:r>
          </a:p>
        </p:txBody>
      </p:sp>
    </p:spTree>
    <p:extLst>
      <p:ext uri="{BB962C8B-B14F-4D97-AF65-F5344CB8AC3E}">
        <p14:creationId xmlns:p14="http://schemas.microsoft.com/office/powerpoint/2010/main" val="1673709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0D364-3C46-974A-AFDF-175E96C6E8D7}"/>
              </a:ext>
            </a:extLst>
          </p:cNvPr>
          <p:cNvSpPr>
            <a:spLocks noGrp="1"/>
          </p:cNvSpPr>
          <p:nvPr>
            <p:ph type="ctrTitle"/>
          </p:nvPr>
        </p:nvSpPr>
        <p:spPr/>
        <p:txBody>
          <a:bodyPr>
            <a:normAutofit/>
          </a:bodyPr>
          <a:lstStyle/>
          <a:p>
            <a:r>
              <a:rPr lang="en-US" dirty="0"/>
              <a:t>UWT Faculty Assembly Leadership Priorities</a:t>
            </a:r>
          </a:p>
        </p:txBody>
      </p:sp>
      <p:sp>
        <p:nvSpPr>
          <p:cNvPr id="3" name="Subtitle 2">
            <a:extLst>
              <a:ext uri="{FF2B5EF4-FFF2-40B4-BE49-F238E27FC236}">
                <a16:creationId xmlns:a16="http://schemas.microsoft.com/office/drawing/2014/main" id="{FF1848C5-CEA0-3F48-93CE-46F33A44DDF3}"/>
              </a:ext>
            </a:extLst>
          </p:cNvPr>
          <p:cNvSpPr>
            <a:spLocks noGrp="1"/>
          </p:cNvSpPr>
          <p:nvPr>
            <p:ph type="subTitle" idx="1"/>
          </p:nvPr>
        </p:nvSpPr>
        <p:spPr/>
        <p:txBody>
          <a:bodyPr>
            <a:normAutofit/>
          </a:bodyPr>
          <a:lstStyle/>
          <a:p>
            <a:r>
              <a:rPr lang="en-US" sz="4000" dirty="0"/>
              <a:t>2020-2021</a:t>
            </a:r>
          </a:p>
        </p:txBody>
      </p:sp>
    </p:spTree>
    <p:extLst>
      <p:ext uri="{BB962C8B-B14F-4D97-AF65-F5344CB8AC3E}">
        <p14:creationId xmlns:p14="http://schemas.microsoft.com/office/powerpoint/2010/main" val="401807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3E9E0-EBBC-BC44-BD94-85A7E6A1D16A}"/>
              </a:ext>
            </a:extLst>
          </p:cNvPr>
          <p:cNvSpPr>
            <a:spLocks noGrp="1"/>
          </p:cNvSpPr>
          <p:nvPr>
            <p:ph type="title"/>
          </p:nvPr>
        </p:nvSpPr>
        <p:spPr/>
        <p:txBody>
          <a:bodyPr/>
          <a:lstStyle/>
          <a:p>
            <a:r>
              <a:rPr lang="en-US" dirty="0"/>
              <a:t>Recognizing this moment</a:t>
            </a:r>
          </a:p>
        </p:txBody>
      </p:sp>
      <p:pic>
        <p:nvPicPr>
          <p:cNvPr id="4" name="Picture 3">
            <a:extLst>
              <a:ext uri="{FF2B5EF4-FFF2-40B4-BE49-F238E27FC236}">
                <a16:creationId xmlns:a16="http://schemas.microsoft.com/office/drawing/2014/main" id="{771C5517-7DCF-BC40-857F-16201B53310E}"/>
              </a:ext>
            </a:extLst>
          </p:cNvPr>
          <p:cNvPicPr>
            <a:picLocks noChangeAspect="1"/>
          </p:cNvPicPr>
          <p:nvPr/>
        </p:nvPicPr>
        <p:blipFill>
          <a:blip r:embed="rId3"/>
          <a:stretch>
            <a:fillRect/>
          </a:stretch>
        </p:blipFill>
        <p:spPr>
          <a:xfrm>
            <a:off x="4558146" y="1123837"/>
            <a:ext cx="6096000" cy="4318000"/>
          </a:xfrm>
          <a:prstGeom prst="rect">
            <a:avLst/>
          </a:prstGeom>
        </p:spPr>
      </p:pic>
    </p:spTree>
    <p:extLst>
      <p:ext uri="{BB962C8B-B14F-4D97-AF65-F5344CB8AC3E}">
        <p14:creationId xmlns:p14="http://schemas.microsoft.com/office/powerpoint/2010/main" val="2810425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A78FD-CF50-A940-A7BF-D1F3E181A876}"/>
              </a:ext>
            </a:extLst>
          </p:cNvPr>
          <p:cNvSpPr>
            <a:spLocks noGrp="1"/>
          </p:cNvSpPr>
          <p:nvPr>
            <p:ph type="title"/>
          </p:nvPr>
        </p:nvSpPr>
        <p:spPr/>
        <p:txBody>
          <a:bodyPr/>
          <a:lstStyle/>
          <a:p>
            <a:r>
              <a:rPr lang="en-US" dirty="0"/>
              <a:t>Leadership Priorities</a:t>
            </a:r>
          </a:p>
        </p:txBody>
      </p:sp>
      <p:sp>
        <p:nvSpPr>
          <p:cNvPr id="3" name="Content Placeholder 2">
            <a:extLst>
              <a:ext uri="{FF2B5EF4-FFF2-40B4-BE49-F238E27FC236}">
                <a16:creationId xmlns:a16="http://schemas.microsoft.com/office/drawing/2014/main" id="{5A94F0AC-48D7-9F49-A255-076FDC6B7D22}"/>
              </a:ext>
            </a:extLst>
          </p:cNvPr>
          <p:cNvSpPr>
            <a:spLocks noGrp="1"/>
          </p:cNvSpPr>
          <p:nvPr>
            <p:ph idx="1"/>
          </p:nvPr>
        </p:nvSpPr>
        <p:spPr/>
        <p:txBody>
          <a:bodyPr>
            <a:normAutofit/>
          </a:bodyPr>
          <a:lstStyle/>
          <a:p>
            <a:r>
              <a:rPr lang="en-US" sz="3500" b="1" dirty="0"/>
              <a:t>Antiracism: </a:t>
            </a:r>
            <a:r>
              <a:rPr lang="en-US" sz="3500" dirty="0"/>
              <a:t>Working toward making UWT an antiracist institution</a:t>
            </a:r>
          </a:p>
          <a:p>
            <a:r>
              <a:rPr lang="en-US" sz="3500" b="1" dirty="0"/>
              <a:t>Budget: </a:t>
            </a:r>
            <a:r>
              <a:rPr lang="en-US" sz="3500" dirty="0"/>
              <a:t>Increasing transparency and faculty input on budget </a:t>
            </a:r>
          </a:p>
          <a:p>
            <a:r>
              <a:rPr lang="en-US" sz="3500" b="1"/>
              <a:t>Faculty Governance: </a:t>
            </a:r>
            <a:r>
              <a:rPr lang="en-US" sz="3500"/>
              <a:t>Improving </a:t>
            </a:r>
            <a:r>
              <a:rPr lang="en-US" sz="3500" dirty="0"/>
              <a:t>the structure of faculty governance</a:t>
            </a:r>
          </a:p>
          <a:p>
            <a:endParaRPr lang="en-US" dirty="0"/>
          </a:p>
          <a:p>
            <a:endParaRPr lang="en-US" dirty="0"/>
          </a:p>
        </p:txBody>
      </p:sp>
    </p:spTree>
    <p:extLst>
      <p:ext uri="{BB962C8B-B14F-4D97-AF65-F5344CB8AC3E}">
        <p14:creationId xmlns:p14="http://schemas.microsoft.com/office/powerpoint/2010/main" val="2027144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21B59-20F4-044E-B1B1-C65920C4EE61}"/>
              </a:ext>
            </a:extLst>
          </p:cNvPr>
          <p:cNvSpPr>
            <a:spLocks noGrp="1"/>
          </p:cNvSpPr>
          <p:nvPr>
            <p:ph type="title"/>
          </p:nvPr>
        </p:nvSpPr>
        <p:spPr/>
        <p:txBody>
          <a:bodyPr/>
          <a:lstStyle/>
          <a:p>
            <a:r>
              <a:rPr lang="en-US" dirty="0"/>
              <a:t>Antiracism</a:t>
            </a:r>
          </a:p>
        </p:txBody>
      </p:sp>
      <p:sp>
        <p:nvSpPr>
          <p:cNvPr id="3" name="Content Placeholder 2">
            <a:extLst>
              <a:ext uri="{FF2B5EF4-FFF2-40B4-BE49-F238E27FC236}">
                <a16:creationId xmlns:a16="http://schemas.microsoft.com/office/drawing/2014/main" id="{41B2A1F9-73D0-A944-82E9-31BEEDE6CD26}"/>
              </a:ext>
            </a:extLst>
          </p:cNvPr>
          <p:cNvSpPr>
            <a:spLocks noGrp="1"/>
          </p:cNvSpPr>
          <p:nvPr>
            <p:ph idx="1"/>
          </p:nvPr>
        </p:nvSpPr>
        <p:spPr>
          <a:xfrm>
            <a:off x="3485321" y="410817"/>
            <a:ext cx="8203095" cy="5950226"/>
          </a:xfrm>
        </p:spPr>
        <p:txBody>
          <a:bodyPr>
            <a:normAutofit/>
          </a:bodyPr>
          <a:lstStyle/>
          <a:p>
            <a:r>
              <a:rPr lang="en-US" dirty="0">
                <a:solidFill>
                  <a:schemeClr val="tx1"/>
                </a:solidFill>
              </a:rPr>
              <a:t>What has been done</a:t>
            </a:r>
          </a:p>
          <a:p>
            <a:pPr lvl="1"/>
            <a:r>
              <a:rPr lang="en-US" dirty="0">
                <a:solidFill>
                  <a:schemeClr val="tx1"/>
                </a:solidFill>
              </a:rPr>
              <a:t>Tri-campus climate survey</a:t>
            </a:r>
          </a:p>
          <a:p>
            <a:pPr lvl="1"/>
            <a:r>
              <a:rPr lang="en-US" dirty="0">
                <a:solidFill>
                  <a:schemeClr val="tx1"/>
                </a:solidFill>
              </a:rPr>
              <a:t>Faculty working group established (Marian Harris and Sharon Laing, co-chairs)</a:t>
            </a:r>
          </a:p>
          <a:p>
            <a:pPr lvl="1"/>
            <a:r>
              <a:rPr lang="en-US" dirty="0">
                <a:solidFill>
                  <a:schemeClr val="tx1"/>
                </a:solidFill>
              </a:rPr>
              <a:t>Training and workshops (e.g. Shaun Harper visit to work with faculty and leadership)</a:t>
            </a:r>
          </a:p>
          <a:p>
            <a:pPr lvl="1"/>
            <a:r>
              <a:rPr lang="en-US" dirty="0">
                <a:solidFill>
                  <a:schemeClr val="tx1"/>
                </a:solidFill>
              </a:rPr>
              <a:t>Undoing Racism workshop will be held on campus (or online, if in-person not possible) this year</a:t>
            </a:r>
          </a:p>
          <a:p>
            <a:pPr marL="0" indent="0">
              <a:buNone/>
            </a:pPr>
            <a:endParaRPr lang="en-US" dirty="0">
              <a:solidFill>
                <a:schemeClr val="tx1"/>
              </a:solidFill>
            </a:endParaRPr>
          </a:p>
          <a:p>
            <a:r>
              <a:rPr lang="en-US" dirty="0">
                <a:solidFill>
                  <a:schemeClr val="tx1"/>
                </a:solidFill>
              </a:rPr>
              <a:t>Continuing the work this year</a:t>
            </a:r>
          </a:p>
          <a:p>
            <a:pPr lvl="1"/>
            <a:r>
              <a:rPr lang="en-US" dirty="0">
                <a:solidFill>
                  <a:schemeClr val="tx1"/>
                </a:solidFill>
              </a:rPr>
              <a:t>Assessing and revising current faculty policy and structure with an anti-racist lens (e.g. “diversity designation” task force)</a:t>
            </a:r>
          </a:p>
          <a:p>
            <a:pPr lvl="1"/>
            <a:r>
              <a:rPr lang="en-US" dirty="0">
                <a:solidFill>
                  <a:schemeClr val="tx1"/>
                </a:solidFill>
              </a:rPr>
              <a:t>Working closely with and supporting the work of the “Decriminalize UWT” group on campus</a:t>
            </a:r>
          </a:p>
          <a:p>
            <a:pPr lvl="1"/>
            <a:r>
              <a:rPr lang="en-US" dirty="0">
                <a:solidFill>
                  <a:schemeClr val="tx1"/>
                </a:solidFill>
              </a:rPr>
              <a:t>Working closely with and supporting the work of the faculty working group from the climate survey</a:t>
            </a:r>
          </a:p>
          <a:p>
            <a:pPr lvl="1"/>
            <a:r>
              <a:rPr lang="en-US" dirty="0">
                <a:solidFill>
                  <a:schemeClr val="tx1"/>
                </a:solidFill>
              </a:rPr>
              <a:t>Working closely with and supporting the new role of Faculty Development Associate in the Office of Equity and Inclusion (Tanya Velasquez) to better support faculty in their antiracist work</a:t>
            </a:r>
          </a:p>
          <a:p>
            <a:pPr lvl="1"/>
            <a:endParaRPr lang="en-US" dirty="0">
              <a:solidFill>
                <a:schemeClr val="tx1"/>
              </a:solidFill>
            </a:endParaRPr>
          </a:p>
          <a:p>
            <a:pPr lvl="1"/>
            <a:endParaRPr lang="en-US" dirty="0">
              <a:solidFill>
                <a:schemeClr val="tx1"/>
              </a:solidFill>
            </a:endParaRPr>
          </a:p>
        </p:txBody>
      </p:sp>
    </p:spTree>
    <p:extLst>
      <p:ext uri="{BB962C8B-B14F-4D97-AF65-F5344CB8AC3E}">
        <p14:creationId xmlns:p14="http://schemas.microsoft.com/office/powerpoint/2010/main" val="3782029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4ABD6-2BD5-9C48-8EF1-8F4BD95451A2}"/>
              </a:ext>
            </a:extLst>
          </p:cNvPr>
          <p:cNvSpPr>
            <a:spLocks noGrp="1"/>
          </p:cNvSpPr>
          <p:nvPr>
            <p:ph type="title"/>
          </p:nvPr>
        </p:nvSpPr>
        <p:spPr/>
        <p:txBody>
          <a:bodyPr/>
          <a:lstStyle/>
          <a:p>
            <a:r>
              <a:rPr lang="en-US" dirty="0"/>
              <a:t>Budget</a:t>
            </a:r>
          </a:p>
        </p:txBody>
      </p:sp>
      <p:sp>
        <p:nvSpPr>
          <p:cNvPr id="3" name="Content Placeholder 2">
            <a:extLst>
              <a:ext uri="{FF2B5EF4-FFF2-40B4-BE49-F238E27FC236}">
                <a16:creationId xmlns:a16="http://schemas.microsoft.com/office/drawing/2014/main" id="{BABA88AA-3853-A249-A41E-3049C3131400}"/>
              </a:ext>
            </a:extLst>
          </p:cNvPr>
          <p:cNvSpPr>
            <a:spLocks noGrp="1"/>
          </p:cNvSpPr>
          <p:nvPr>
            <p:ph idx="1"/>
          </p:nvPr>
        </p:nvSpPr>
        <p:spPr>
          <a:xfrm>
            <a:off x="3445565" y="106017"/>
            <a:ext cx="7832036" cy="6480313"/>
          </a:xfrm>
        </p:spPr>
        <p:txBody>
          <a:bodyPr>
            <a:normAutofit/>
          </a:bodyPr>
          <a:lstStyle/>
          <a:p>
            <a:r>
              <a:rPr lang="en-US" dirty="0">
                <a:solidFill>
                  <a:schemeClr val="tx1"/>
                </a:solidFill>
              </a:rPr>
              <a:t>What has been done</a:t>
            </a:r>
          </a:p>
          <a:p>
            <a:pPr lvl="1"/>
            <a:r>
              <a:rPr lang="en-US" dirty="0">
                <a:solidFill>
                  <a:schemeClr val="tx1"/>
                </a:solidFill>
              </a:rPr>
              <a:t>Improved faculty information and communication about the work of the Chancellor’s Budget Advisory Committee (CBAC) through email communications with the whole faculty</a:t>
            </a:r>
          </a:p>
          <a:p>
            <a:pPr lvl="1"/>
            <a:r>
              <a:rPr lang="en-US" dirty="0">
                <a:solidFill>
                  <a:schemeClr val="tx1"/>
                </a:solidFill>
              </a:rPr>
              <a:t>Improved faculty information and communication with the Chancellor about the budget by hosting two special forums on the budget with the Chancellor in 2019-2020</a:t>
            </a:r>
          </a:p>
          <a:p>
            <a:pPr lvl="1"/>
            <a:r>
              <a:rPr lang="en-US" dirty="0">
                <a:solidFill>
                  <a:schemeClr val="tx1"/>
                </a:solidFill>
              </a:rPr>
              <a:t>Gathered the Faculty Council chairs of all schools to discuss budget concerns</a:t>
            </a:r>
          </a:p>
          <a:p>
            <a:endParaRPr lang="en-US" dirty="0">
              <a:solidFill>
                <a:schemeClr val="tx1"/>
              </a:solidFill>
            </a:endParaRPr>
          </a:p>
          <a:p>
            <a:r>
              <a:rPr lang="en-US" dirty="0">
                <a:solidFill>
                  <a:schemeClr val="tx1"/>
                </a:solidFill>
              </a:rPr>
              <a:t>Continuing the work this year</a:t>
            </a:r>
          </a:p>
          <a:p>
            <a:pPr lvl="1"/>
            <a:r>
              <a:rPr lang="en-US" dirty="0">
                <a:solidFill>
                  <a:schemeClr val="tx1"/>
                </a:solidFill>
              </a:rPr>
              <a:t>Regular updates (a “newsletter”) on budgeting process will be sent to all faculty from FA leadership to further improve faculty information on the campus budget.</a:t>
            </a:r>
          </a:p>
          <a:p>
            <a:pPr lvl="1"/>
            <a:r>
              <a:rPr lang="en-US" dirty="0">
                <a:solidFill>
                  <a:schemeClr val="tx1"/>
                </a:solidFill>
              </a:rPr>
              <a:t>An ad hoc faculty budget advisory committee will be convened (with the permission of EC) to advise the faculty leadership more detailed budget issues</a:t>
            </a:r>
          </a:p>
          <a:p>
            <a:pPr lvl="1"/>
            <a:r>
              <a:rPr lang="en-US" dirty="0">
                <a:solidFill>
                  <a:schemeClr val="tx1"/>
                </a:solidFill>
              </a:rPr>
              <a:t>Regular meetings of Faculty Council chairs of all schools will be convened with FA leadership to discuss how we can support better improving the input of faculty on the budget process in schools</a:t>
            </a:r>
          </a:p>
        </p:txBody>
      </p:sp>
    </p:spTree>
    <p:extLst>
      <p:ext uri="{BB962C8B-B14F-4D97-AF65-F5344CB8AC3E}">
        <p14:creationId xmlns:p14="http://schemas.microsoft.com/office/powerpoint/2010/main" val="254560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3DB9A-8A3B-3F47-A097-F3D563CE4F1E}"/>
              </a:ext>
            </a:extLst>
          </p:cNvPr>
          <p:cNvSpPr>
            <a:spLocks noGrp="1"/>
          </p:cNvSpPr>
          <p:nvPr>
            <p:ph type="title"/>
          </p:nvPr>
        </p:nvSpPr>
        <p:spPr/>
        <p:txBody>
          <a:bodyPr/>
          <a:lstStyle/>
          <a:p>
            <a:r>
              <a:rPr lang="en-US" dirty="0"/>
              <a:t>Improving</a:t>
            </a:r>
            <a:br>
              <a:rPr lang="en-US" dirty="0"/>
            </a:br>
            <a:r>
              <a:rPr lang="en-US" dirty="0"/>
              <a:t>Faculty Governance</a:t>
            </a:r>
          </a:p>
        </p:txBody>
      </p:sp>
      <p:sp>
        <p:nvSpPr>
          <p:cNvPr id="3" name="Content Placeholder 2">
            <a:extLst>
              <a:ext uri="{FF2B5EF4-FFF2-40B4-BE49-F238E27FC236}">
                <a16:creationId xmlns:a16="http://schemas.microsoft.com/office/drawing/2014/main" id="{3FCA4C5F-567A-2A4E-8D5B-8B37271E9DF1}"/>
              </a:ext>
            </a:extLst>
          </p:cNvPr>
          <p:cNvSpPr>
            <a:spLocks noGrp="1"/>
          </p:cNvSpPr>
          <p:nvPr>
            <p:ph idx="1"/>
          </p:nvPr>
        </p:nvSpPr>
        <p:spPr/>
        <p:txBody>
          <a:bodyPr/>
          <a:lstStyle/>
          <a:p>
            <a:r>
              <a:rPr lang="en-US" dirty="0">
                <a:solidFill>
                  <a:schemeClr val="tx1"/>
                </a:solidFill>
              </a:rPr>
              <a:t>What has been done</a:t>
            </a:r>
          </a:p>
          <a:p>
            <a:pPr lvl="1"/>
            <a:r>
              <a:rPr lang="en-US" dirty="0">
                <a:solidFill>
                  <a:schemeClr val="tx1"/>
                </a:solidFill>
              </a:rPr>
              <a:t>The Ad Hoc Committee on Lecturer Affairs has developed a proposal for improved representation of Teaching Professors (formerly known as “lecturers”) on Executive Council</a:t>
            </a:r>
          </a:p>
          <a:p>
            <a:pPr marL="0" indent="0">
              <a:buNone/>
            </a:pPr>
            <a:endParaRPr lang="en-US" dirty="0">
              <a:solidFill>
                <a:schemeClr val="tx1"/>
              </a:solidFill>
            </a:endParaRPr>
          </a:p>
          <a:p>
            <a:r>
              <a:rPr lang="en-US" dirty="0">
                <a:solidFill>
                  <a:schemeClr val="tx1"/>
                </a:solidFill>
              </a:rPr>
              <a:t>Continuing the work this year</a:t>
            </a:r>
          </a:p>
          <a:p>
            <a:pPr lvl="1"/>
            <a:r>
              <a:rPr lang="en-US" dirty="0">
                <a:solidFill>
                  <a:schemeClr val="tx1"/>
                </a:solidFill>
              </a:rPr>
              <a:t>Re-examine the issue of Teaching Professor voice in FA</a:t>
            </a:r>
          </a:p>
          <a:p>
            <a:pPr lvl="1"/>
            <a:r>
              <a:rPr lang="en-US" dirty="0">
                <a:solidFill>
                  <a:schemeClr val="tx1"/>
                </a:solidFill>
              </a:rPr>
              <a:t>Examine FA structure and by-laws with an eye on issues related to equity, inclusion, and anti-racism</a:t>
            </a:r>
          </a:p>
          <a:p>
            <a:pPr lvl="1"/>
            <a:r>
              <a:rPr lang="en-US" dirty="0">
                <a:solidFill>
                  <a:schemeClr val="tx1"/>
                </a:solidFill>
              </a:rPr>
              <a:t>Create clear policy for APT about confidentiality of personnel files</a:t>
            </a:r>
          </a:p>
          <a:p>
            <a:pPr lvl="1"/>
            <a:r>
              <a:rPr lang="en-US" dirty="0">
                <a:solidFill>
                  <a:schemeClr val="tx1"/>
                </a:solidFill>
              </a:rPr>
              <a:t>Create clearer pathways for communication between FA and School Faculty Councils</a:t>
            </a:r>
          </a:p>
          <a:p>
            <a:pPr lvl="1"/>
            <a:endParaRPr lang="en-US" dirty="0">
              <a:solidFill>
                <a:schemeClr val="tx1"/>
              </a:solidFill>
            </a:endParaRPr>
          </a:p>
        </p:txBody>
      </p:sp>
    </p:spTree>
    <p:extLst>
      <p:ext uri="{BB962C8B-B14F-4D97-AF65-F5344CB8AC3E}">
        <p14:creationId xmlns:p14="http://schemas.microsoft.com/office/powerpoint/2010/main" val="2959014201"/>
      </p:ext>
    </p:extLst>
  </p:cSld>
  <p:clrMapOvr>
    <a:masterClrMapping/>
  </p:clrMapOvr>
</p:sld>
</file>

<file path=ppt/theme/theme1.xml><?xml version="1.0" encoding="utf-8"?>
<a:theme xmlns:a="http://schemas.openxmlformats.org/drawingml/2006/main" name="Fra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{201F688B-9B4B-CE45-BE7C-971567540E0E}tf10001124</Template>
  <TotalTime>361</TotalTime>
  <Words>871</Words>
  <Application>Microsoft Macintosh PowerPoint</Application>
  <PresentationFormat>Widescreen</PresentationFormat>
  <Paragraphs>68</Paragraphs>
  <Slides>10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 Rounded MT Bold</vt:lpstr>
      <vt:lpstr>Calibri</vt:lpstr>
      <vt:lpstr>Corbel</vt:lpstr>
      <vt:lpstr>Wingdings 2</vt:lpstr>
      <vt:lpstr>Frame</vt:lpstr>
      <vt:lpstr>Fall 2020 Faculty Assembly Retreat</vt:lpstr>
      <vt:lpstr>Agenda</vt:lpstr>
      <vt:lpstr>Before we begin our meeting of the UWT Faculty Assembly, I want to take a moment to recognize that our university sits on the ancestral homelands of the Puyallup Tribe of Indians, whose ancestors have lived on and cared for this land for thousands of years. Please join me in expressing our deepest gratitude to the Puyallup and other Coast Salish peoples for their long-enduring and continued care for this region's land and waterways</vt:lpstr>
      <vt:lpstr>UWT Faculty Assembly Leadership Priorities</vt:lpstr>
      <vt:lpstr>Recognizing this moment</vt:lpstr>
      <vt:lpstr>Leadership Priorities</vt:lpstr>
      <vt:lpstr>Antiracism</vt:lpstr>
      <vt:lpstr>Budget</vt:lpstr>
      <vt:lpstr>Improving Faculty Governance</vt:lpstr>
      <vt:lpstr>Breakout Discussion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UWT Faculty Assembly Leadership Priorities</dc:title>
  <dc:creator>Sarah Hampson</dc:creator>
  <cp:lastModifiedBy>Sarah Hampson</cp:lastModifiedBy>
  <cp:revision>16</cp:revision>
  <dcterms:created xsi:type="dcterms:W3CDTF">2020-09-01T18:03:53Z</dcterms:created>
  <dcterms:modified xsi:type="dcterms:W3CDTF">2020-09-21T05:50:28Z</dcterms:modified>
</cp:coreProperties>
</file>