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0" r:id="rId4"/>
    <p:sldMasterId id="2147483652" r:id="rId5"/>
  </p:sldMasterIdLst>
  <p:notesMasterIdLst>
    <p:notesMasterId r:id="rId12"/>
  </p:notesMasterIdLst>
  <p:sldIdLst>
    <p:sldId id="258" r:id="rId6"/>
    <p:sldId id="261" r:id="rId7"/>
    <p:sldId id="264" r:id="rId8"/>
    <p:sldId id="263" r:id="rId9"/>
    <p:sldId id="265" r:id="rId10"/>
    <p:sldId id="266" r:id="rId11"/>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005C"/>
    <a:srgbClr val="E2CA9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18"/>
    <p:restoredTop sz="94674"/>
  </p:normalViewPr>
  <p:slideViewPr>
    <p:cSldViewPr snapToGrid="0" snapToObjects="1" showGuides="1">
      <p:cViewPr varScale="1">
        <p:scale>
          <a:sx n="102" d="100"/>
          <a:sy n="102" d="100"/>
        </p:scale>
        <p:origin x="726" y="96"/>
      </p:cViewPr>
      <p:guideLst>
        <p:guide orient="horz" pos="1620"/>
        <p:guide pos="28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son Johnson" userId="2619ea9c-d1a7-469d-891b-88527107777f" providerId="ADAL" clId="{D61317A1-453A-6641-B116-036A3D740F7D}"/>
    <pc:docChg chg="delSld modSld">
      <pc:chgData name="Jason Johnson" userId="2619ea9c-d1a7-469d-891b-88527107777f" providerId="ADAL" clId="{D61317A1-453A-6641-B116-036A3D740F7D}" dt="2019-09-20T17:18:58.404" v="382" actId="20577"/>
      <pc:docMkLst>
        <pc:docMk/>
      </pc:docMkLst>
      <pc:sldChg chg="modSp">
        <pc:chgData name="Jason Johnson" userId="2619ea9c-d1a7-469d-891b-88527107777f" providerId="ADAL" clId="{D61317A1-453A-6641-B116-036A3D740F7D}" dt="2019-09-20T17:18:58.404" v="382" actId="20577"/>
        <pc:sldMkLst>
          <pc:docMk/>
          <pc:sldMk cId="1075991192" sldId="261"/>
        </pc:sldMkLst>
        <pc:spChg chg="mod">
          <ac:chgData name="Jason Johnson" userId="2619ea9c-d1a7-469d-891b-88527107777f" providerId="ADAL" clId="{D61317A1-453A-6641-B116-036A3D740F7D}" dt="2019-09-20T17:18:58.404" v="382" actId="20577"/>
          <ac:spMkLst>
            <pc:docMk/>
            <pc:sldMk cId="1075991192" sldId="261"/>
            <ac:spMk id="6" creationId="{00000000-0000-0000-0000-000000000000}"/>
          </ac:spMkLst>
        </pc:spChg>
      </pc:sldChg>
      <pc:sldChg chg="modSp">
        <pc:chgData name="Jason Johnson" userId="2619ea9c-d1a7-469d-891b-88527107777f" providerId="ADAL" clId="{D61317A1-453A-6641-B116-036A3D740F7D}" dt="2019-09-18T16:29:12.775" v="8" actId="20577"/>
        <pc:sldMkLst>
          <pc:docMk/>
          <pc:sldMk cId="1377213118" sldId="263"/>
        </pc:sldMkLst>
        <pc:spChg chg="mod">
          <ac:chgData name="Jason Johnson" userId="2619ea9c-d1a7-469d-891b-88527107777f" providerId="ADAL" clId="{D61317A1-453A-6641-B116-036A3D740F7D}" dt="2019-09-18T16:29:12.775" v="8" actId="20577"/>
          <ac:spMkLst>
            <pc:docMk/>
            <pc:sldMk cId="1377213118" sldId="263"/>
            <ac:spMk id="6" creationId="{00000000-0000-0000-0000-000000000000}"/>
          </ac:spMkLst>
        </pc:spChg>
      </pc:sldChg>
      <pc:sldChg chg="modSp">
        <pc:chgData name="Jason Johnson" userId="2619ea9c-d1a7-469d-891b-88527107777f" providerId="ADAL" clId="{D61317A1-453A-6641-B116-036A3D740F7D}" dt="2019-09-18T16:29:23.143" v="10" actId="20577"/>
        <pc:sldMkLst>
          <pc:docMk/>
          <pc:sldMk cId="2387353432" sldId="265"/>
        </pc:sldMkLst>
        <pc:spChg chg="mod">
          <ac:chgData name="Jason Johnson" userId="2619ea9c-d1a7-469d-891b-88527107777f" providerId="ADAL" clId="{D61317A1-453A-6641-B116-036A3D740F7D}" dt="2019-09-18T16:29:23.143" v="10" actId="20577"/>
          <ac:spMkLst>
            <pc:docMk/>
            <pc:sldMk cId="2387353432" sldId="265"/>
            <ac:spMk id="6"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87B26E-81C4-45BB-A7A6-00A95AAB3520}" type="datetimeFigureOut">
              <a:rPr lang="en-US" smtClean="0"/>
              <a:t>9/30/2019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065EA8-E4B0-4604-8718-7829DF4AE91B}" type="slidenum">
              <a:rPr lang="en-US" smtClean="0"/>
              <a:t>‹#›</a:t>
            </a:fld>
            <a:endParaRPr lang="en-US"/>
          </a:p>
        </p:txBody>
      </p:sp>
    </p:spTree>
    <p:extLst>
      <p:ext uri="{BB962C8B-B14F-4D97-AF65-F5344CB8AC3E}">
        <p14:creationId xmlns:p14="http://schemas.microsoft.com/office/powerpoint/2010/main" val="40434314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emf"/><Relationship Id="rId1" Type="http://schemas.openxmlformats.org/officeDocument/2006/relationships/slideMaster" Target="../slideMasters/slideMaster2.xml"/><Relationship Id="rId4" Type="http://schemas.openxmlformats.org/officeDocument/2006/relationships/image" Target="../media/image5.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emf"/><Relationship Id="rId1" Type="http://schemas.openxmlformats.org/officeDocument/2006/relationships/slideMaster" Target="../slideMasters/slideMaster2.xml"/><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with Subtitle">
    <p:bg>
      <p:bgPr>
        <a:solidFill>
          <a:schemeClr val="bg1"/>
        </a:solidFill>
        <a:effectLst/>
      </p:bgPr>
    </p:bg>
    <p:spTree>
      <p:nvGrpSpPr>
        <p:cNvPr id="1" name=""/>
        <p:cNvGrpSpPr/>
        <p:nvPr/>
      </p:nvGrpSpPr>
      <p:grpSpPr>
        <a:xfrm>
          <a:off x="0" y="0"/>
          <a:ext cx="0" cy="0"/>
          <a:chOff x="0" y="0"/>
          <a:chExt cx="0" cy="0"/>
        </a:xfrm>
      </p:grpSpPr>
      <p:sp>
        <p:nvSpPr>
          <p:cNvPr id="3" name="Title"/>
          <p:cNvSpPr>
            <a:spLocks noGrp="1"/>
          </p:cNvSpPr>
          <p:nvPr>
            <p:ph type="title" hasCustomPrompt="1"/>
          </p:nvPr>
        </p:nvSpPr>
        <p:spPr>
          <a:xfrm>
            <a:off x="460375" y="644993"/>
            <a:ext cx="6972300" cy="2641756"/>
          </a:xfrm>
          <a:prstGeom prst="rect">
            <a:avLst/>
          </a:prstGeom>
        </p:spPr>
        <p:txBody>
          <a:bodyPr anchor="b"/>
          <a:lstStyle>
            <a:lvl1pPr algn="l">
              <a:defRPr sz="5000" b="1" i="0" baseline="0">
                <a:solidFill>
                  <a:schemeClr val="tx2"/>
                </a:solidFill>
                <a:latin typeface="Encode Sans Normal Black" charset="0"/>
                <a:ea typeface="Encode Sans Normal Black" charset="0"/>
                <a:cs typeface="Encode Sans Normal Black" charset="0"/>
              </a:defRPr>
            </a:lvl1pPr>
          </a:lstStyle>
          <a:p>
            <a:r>
              <a:rPr lang="en-US" dirty="0"/>
              <a:t>TITLE HERE</a:t>
            </a:r>
            <a:br>
              <a:rPr lang="en-US" dirty="0"/>
            </a:br>
            <a:r>
              <a:rPr lang="en-US" dirty="0"/>
              <a:t>ENCODE NORMAL</a:t>
            </a:r>
            <a:br>
              <a:rPr lang="en-US" dirty="0"/>
            </a:br>
            <a:r>
              <a:rPr lang="en-US" dirty="0"/>
              <a:t>BLACK, 50 PT.</a:t>
            </a:r>
          </a:p>
        </p:txBody>
      </p:sp>
      <p:sp>
        <p:nvSpPr>
          <p:cNvPr id="10" name="Subtitle"/>
          <p:cNvSpPr>
            <a:spLocks noGrp="1"/>
          </p:cNvSpPr>
          <p:nvPr>
            <p:ph type="body" sz="quarter" idx="12" hasCustomPrompt="1"/>
          </p:nvPr>
        </p:nvSpPr>
        <p:spPr>
          <a:xfrm>
            <a:off x="460375" y="3705849"/>
            <a:ext cx="6972300" cy="457200"/>
          </a:xfrm>
          <a:prstGeom prst="rect">
            <a:avLst/>
          </a:prstGeom>
        </p:spPr>
        <p:txBody>
          <a:bodyPr>
            <a:noAutofit/>
          </a:bodyPr>
          <a:lstStyle>
            <a:lvl1pPr marL="0" indent="0">
              <a:lnSpc>
                <a:spcPct val="90000"/>
              </a:lnSpc>
              <a:buNone/>
              <a:defRPr sz="2400" b="0" i="0" baseline="0">
                <a:solidFill>
                  <a:schemeClr val="tx2"/>
                </a:solidFill>
                <a:latin typeface="Uni Sans" charset="0"/>
                <a:ea typeface="Uni Sans" charset="0"/>
                <a:cs typeface="Uni Sans" charset="0"/>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SUB-HEADER HERE (UNI SANS REGULAR, 24 PT.)</a:t>
            </a:r>
          </a:p>
        </p:txBody>
      </p:sp>
      <p:pic>
        <p:nvPicPr>
          <p:cNvPr id="8" name="Bar" descr="Dividing bar between header and content"/>
          <p:cNvPicPr>
            <a:picLocks noChangeAspect="1"/>
          </p:cNvPicPr>
          <p:nvPr userDrawn="1"/>
        </p:nvPicPr>
        <p:blipFill>
          <a:blip r:embed="rId2"/>
          <a:stretch>
            <a:fillRect/>
          </a:stretch>
        </p:blipFill>
        <p:spPr>
          <a:xfrm>
            <a:off x="568081" y="3426449"/>
            <a:ext cx="1600200" cy="139700"/>
          </a:xfrm>
          <a:prstGeom prst="rect">
            <a:avLst/>
          </a:prstGeom>
        </p:spPr>
      </p:pic>
      <p:pic>
        <p:nvPicPr>
          <p:cNvPr id="6" name="ISC Logo" descr="UW_Integrated Service Center_Logo_White.png"/>
          <p:cNvPicPr>
            <a:picLocks noChangeAspect="1"/>
          </p:cNvPicPr>
          <p:nvPr userDrawn="1"/>
        </p:nvPicPr>
        <p:blipFill rotWithShape="1">
          <a:blip r:embed="rId3">
            <a:extLst>
              <a:ext uri="{28A0092B-C50C-407E-A947-70E740481C1C}">
                <a14:useLocalDpi xmlns:a14="http://schemas.microsoft.com/office/drawing/2010/main" val="0"/>
              </a:ext>
            </a:extLst>
          </a:blip>
          <a:srcRect l="21554"/>
          <a:stretch/>
        </p:blipFill>
        <p:spPr>
          <a:xfrm>
            <a:off x="568081" y="4454648"/>
            <a:ext cx="2658854" cy="393193"/>
          </a:xfrm>
          <a:prstGeom prst="rect">
            <a:avLst/>
          </a:prstGeom>
        </p:spPr>
      </p:pic>
      <p:pic>
        <p:nvPicPr>
          <p:cNvPr id="7" name="W Logo" descr="UW_W Logo_White.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483915" y="4219956"/>
            <a:ext cx="1371600" cy="923544"/>
          </a:xfrm>
          <a:prstGeom prst="rect">
            <a:avLst/>
          </a:prstGeom>
        </p:spPr>
      </p:pic>
    </p:spTree>
    <p:extLst>
      <p:ext uri="{BB962C8B-B14F-4D97-AF65-F5344CB8AC3E}">
        <p14:creationId xmlns:p14="http://schemas.microsoft.com/office/powerpoint/2010/main" val="17553095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ransition/Wrap-Up Slide">
    <p:spTree>
      <p:nvGrpSpPr>
        <p:cNvPr id="1" name=""/>
        <p:cNvGrpSpPr/>
        <p:nvPr/>
      </p:nvGrpSpPr>
      <p:grpSpPr>
        <a:xfrm>
          <a:off x="0" y="0"/>
          <a:ext cx="0" cy="0"/>
          <a:chOff x="0" y="0"/>
          <a:chExt cx="0" cy="0"/>
        </a:xfrm>
      </p:grpSpPr>
      <p:sp>
        <p:nvSpPr>
          <p:cNvPr id="2" name="Title"/>
          <p:cNvSpPr>
            <a:spLocks noGrp="1"/>
          </p:cNvSpPr>
          <p:nvPr>
            <p:ph type="title" hasCustomPrompt="1"/>
          </p:nvPr>
        </p:nvSpPr>
        <p:spPr>
          <a:xfrm>
            <a:off x="628650" y="2074863"/>
            <a:ext cx="7886700" cy="993775"/>
          </a:xfrm>
          <a:prstGeom prst="rect">
            <a:avLst/>
          </a:prstGeom>
        </p:spPr>
        <p:txBody>
          <a:bodyPr/>
          <a:lstStyle>
            <a:lvl1pPr>
              <a:defRPr sz="3000">
                <a:latin typeface="Encode Sans Normal Black" panose="02000000000000000000" pitchFamily="2" charset="0"/>
              </a:defRPr>
            </a:lvl1pPr>
          </a:lstStyle>
          <a:p>
            <a:r>
              <a:rPr lang="en-US" dirty="0"/>
              <a:t>TRANSITION SLIDE TITLE HERE </a:t>
            </a:r>
            <a:br>
              <a:rPr lang="en-US" dirty="0"/>
            </a:br>
            <a:r>
              <a:rPr lang="en-US" dirty="0"/>
              <a:t>ENCODE NORMAL BLACK, 30 PT.</a:t>
            </a:r>
          </a:p>
        </p:txBody>
      </p:sp>
      <p:pic>
        <p:nvPicPr>
          <p:cNvPr id="3" name="W Logo" descr="W Logo_Purple_2685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83915" y="4219956"/>
            <a:ext cx="1371600" cy="923544"/>
          </a:xfrm>
          <a:prstGeom prst="rect">
            <a:avLst/>
          </a:prstGeom>
        </p:spPr>
      </p:pic>
    </p:spTree>
    <p:extLst>
      <p:ext uri="{BB962C8B-B14F-4D97-AF65-F5344CB8AC3E}">
        <p14:creationId xmlns:p14="http://schemas.microsoft.com/office/powerpoint/2010/main" val="2933459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eader + Subheader + Content">
    <p:spTree>
      <p:nvGrpSpPr>
        <p:cNvPr id="1" name=""/>
        <p:cNvGrpSpPr/>
        <p:nvPr/>
      </p:nvGrpSpPr>
      <p:grpSpPr>
        <a:xfrm>
          <a:off x="0" y="0"/>
          <a:ext cx="0" cy="0"/>
          <a:chOff x="0" y="0"/>
          <a:chExt cx="0" cy="0"/>
        </a:xfrm>
      </p:grpSpPr>
      <p:sp>
        <p:nvSpPr>
          <p:cNvPr id="2" name="Title"/>
          <p:cNvSpPr>
            <a:spLocks noGrp="1"/>
          </p:cNvSpPr>
          <p:nvPr>
            <p:ph type="title" hasCustomPrompt="1"/>
          </p:nvPr>
        </p:nvSpPr>
        <p:spPr>
          <a:xfrm>
            <a:off x="457200" y="369285"/>
            <a:ext cx="8229600" cy="548640"/>
          </a:xfrm>
          <a:prstGeom prst="rect">
            <a:avLst/>
          </a:prstGeom>
        </p:spPr>
        <p:txBody>
          <a:bodyPr anchor="b"/>
          <a:lstStyle>
            <a:lvl1pPr algn="l">
              <a:defRPr sz="3000" b="1" i="0">
                <a:latin typeface="Encode Sans Normal Black" charset="0"/>
                <a:ea typeface="Encode Sans Normal Black" charset="0"/>
                <a:cs typeface="Encode Sans Normal Black" charset="0"/>
              </a:defRPr>
            </a:lvl1pPr>
          </a:lstStyle>
          <a:p>
            <a:pPr lvl="0"/>
            <a:r>
              <a:rPr lang="en-US" dirty="0"/>
              <a:t>HEADER HERE </a:t>
            </a:r>
            <a:br>
              <a:rPr lang="en-US" dirty="0"/>
            </a:br>
            <a:r>
              <a:rPr lang="en-US" dirty="0"/>
              <a:t>(ENCODE NORMAL BLACK, 30 PT.)</a:t>
            </a:r>
          </a:p>
        </p:txBody>
      </p:sp>
      <p:sp>
        <p:nvSpPr>
          <p:cNvPr id="25" name="Subtitle"/>
          <p:cNvSpPr>
            <a:spLocks noGrp="1"/>
          </p:cNvSpPr>
          <p:nvPr>
            <p:ph type="body" sz="quarter" idx="12" hasCustomPrompt="1"/>
          </p:nvPr>
        </p:nvSpPr>
        <p:spPr>
          <a:xfrm>
            <a:off x="460375" y="1142999"/>
            <a:ext cx="8229600" cy="457200"/>
          </a:xfrm>
          <a:prstGeom prst="rect">
            <a:avLst/>
          </a:prstGeom>
        </p:spPr>
        <p:txBody>
          <a:bodyPr>
            <a:noAutofit/>
          </a:bodyPr>
          <a:lstStyle>
            <a:lvl1pPr marL="0" indent="0">
              <a:lnSpc>
                <a:spcPct val="90000"/>
              </a:lnSpc>
              <a:buNone/>
              <a:defRPr sz="2400" b="0" i="0" baseline="0">
                <a:solidFill>
                  <a:schemeClr val="tx2"/>
                </a:solidFill>
                <a:latin typeface="Uni Sans" charset="0"/>
                <a:ea typeface="Uni Sans" charset="0"/>
                <a:cs typeface="Uni Sans" charset="0"/>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SUB-HEADER HERE (UNI SANS REGULAR, 24 PT.)</a:t>
            </a:r>
          </a:p>
        </p:txBody>
      </p:sp>
      <p:sp>
        <p:nvSpPr>
          <p:cNvPr id="24" name="Content"/>
          <p:cNvSpPr>
            <a:spLocks noGrp="1"/>
          </p:cNvSpPr>
          <p:nvPr>
            <p:ph type="body" sz="quarter" idx="11" hasCustomPrompt="1"/>
          </p:nvPr>
        </p:nvSpPr>
        <p:spPr>
          <a:xfrm>
            <a:off x="457200" y="1603857"/>
            <a:ext cx="8229600" cy="2651760"/>
          </a:xfrm>
          <a:prstGeom prst="rect">
            <a:avLst/>
          </a:prstGeom>
        </p:spPr>
        <p:txBody>
          <a:bodyPr/>
          <a:lstStyle>
            <a:lvl1pPr marL="342900" indent="-342900">
              <a:buFont typeface="Lucida Grande"/>
              <a:buChar char="&gt;"/>
              <a:defRPr sz="2400" b="0" i="0" baseline="0">
                <a:solidFill>
                  <a:schemeClr val="tx2"/>
                </a:solidFill>
                <a:latin typeface="Open Sans" charset="0"/>
                <a:ea typeface="Open Sans" charset="0"/>
                <a:cs typeface="Open Sans" charset="0"/>
              </a:defRPr>
            </a:lvl1pPr>
            <a:lvl2pPr>
              <a:defRPr sz="2000" b="0" i="0" baseline="0">
                <a:solidFill>
                  <a:schemeClr val="tx2"/>
                </a:solidFill>
                <a:latin typeface="Open Sans" charset="0"/>
                <a:ea typeface="Open Sans" charset="0"/>
                <a:cs typeface="Open Sans" charset="0"/>
              </a:defRPr>
            </a:lvl2pPr>
            <a:lvl3pPr marL="1143000" indent="-228600">
              <a:buSzPct val="100000"/>
              <a:buFont typeface="Lucida Grande"/>
              <a:buChar char="&gt;"/>
              <a:defRPr sz="1800" b="0" i="0" baseline="0">
                <a:solidFill>
                  <a:schemeClr val="tx2"/>
                </a:solidFill>
                <a:latin typeface="Open Sans" charset="0"/>
                <a:ea typeface="Open Sans" charset="0"/>
                <a:cs typeface="Open Sans" charset="0"/>
              </a:defRPr>
            </a:lvl3pPr>
            <a:lvl4pPr>
              <a:defRPr sz="1600" b="0" i="0" baseline="0">
                <a:solidFill>
                  <a:schemeClr val="tx2"/>
                </a:solidFill>
                <a:latin typeface="Open Sans" charset="0"/>
                <a:ea typeface="Open Sans" charset="0"/>
                <a:cs typeface="Open Sans" charset="0"/>
              </a:defRPr>
            </a:lvl4pPr>
            <a:lvl5pPr marL="2057400" indent="-228600">
              <a:buFont typeface="Lucida Grande"/>
              <a:buChar char="&gt;"/>
              <a:defRPr sz="1400" b="0" i="0" baseline="0">
                <a:solidFill>
                  <a:schemeClr val="tx2"/>
                </a:solidFill>
                <a:latin typeface="Open Sans" charset="0"/>
                <a:ea typeface="Open Sans" charset="0"/>
                <a:cs typeface="Open Sans" charset="0"/>
              </a:defRPr>
            </a:lvl5pPr>
          </a:lstStyle>
          <a:p>
            <a:pPr lvl="0"/>
            <a:r>
              <a:rPr lang="en-US" dirty="0"/>
              <a:t>Content here (Open Sans, 24 pt.)</a:t>
            </a:r>
          </a:p>
          <a:p>
            <a:pPr lvl="1"/>
            <a:r>
              <a:rPr lang="en-US" dirty="0"/>
              <a:t>Second level (Open Sans, 20)</a:t>
            </a:r>
          </a:p>
          <a:p>
            <a:pPr lvl="2"/>
            <a:r>
              <a:rPr lang="en-US" dirty="0"/>
              <a:t>Third level (Open Sans, 18)</a:t>
            </a:r>
          </a:p>
          <a:p>
            <a:pPr lvl="3"/>
            <a:r>
              <a:rPr lang="en-US" dirty="0"/>
              <a:t>Fourth level (Open Sans, 16)</a:t>
            </a:r>
          </a:p>
          <a:p>
            <a:pPr lvl="4"/>
            <a:r>
              <a:rPr lang="en-US" dirty="0"/>
              <a:t>Fifth level (Open Sans, 14)</a:t>
            </a:r>
          </a:p>
        </p:txBody>
      </p:sp>
      <p:pic>
        <p:nvPicPr>
          <p:cNvPr id="12" name="Bar" descr="Dividing bar between header and content"/>
          <p:cNvPicPr>
            <a:picLocks noChangeAspect="1"/>
          </p:cNvPicPr>
          <p:nvPr userDrawn="1"/>
        </p:nvPicPr>
        <p:blipFill>
          <a:blip r:embed="rId2"/>
          <a:stretch>
            <a:fillRect/>
          </a:stretch>
        </p:blipFill>
        <p:spPr>
          <a:xfrm>
            <a:off x="549031" y="914400"/>
            <a:ext cx="1103781" cy="96362"/>
          </a:xfrm>
          <a:prstGeom prst="rect">
            <a:avLst/>
          </a:prstGeom>
        </p:spPr>
      </p:pic>
      <p:pic>
        <p:nvPicPr>
          <p:cNvPr id="8" name="ISC Logo" descr="UW_Integrated Service Center_Logo_Purple.png"/>
          <p:cNvPicPr>
            <a:picLocks noChangeAspect="1"/>
          </p:cNvPicPr>
          <p:nvPr userDrawn="1"/>
        </p:nvPicPr>
        <p:blipFill rotWithShape="1">
          <a:blip r:embed="rId3">
            <a:extLst>
              <a:ext uri="{28A0092B-C50C-407E-A947-70E740481C1C}">
                <a14:useLocalDpi xmlns:a14="http://schemas.microsoft.com/office/drawing/2010/main" val="0"/>
              </a:ext>
            </a:extLst>
          </a:blip>
          <a:srcRect l="21401" b="676"/>
          <a:stretch/>
        </p:blipFill>
        <p:spPr>
          <a:xfrm>
            <a:off x="5983384" y="4460332"/>
            <a:ext cx="2661648" cy="387509"/>
          </a:xfrm>
          <a:prstGeom prst="rect">
            <a:avLst/>
          </a:prstGeom>
        </p:spPr>
      </p:pic>
    </p:spTree>
    <p:extLst>
      <p:ext uri="{BB962C8B-B14F-4D97-AF65-F5344CB8AC3E}">
        <p14:creationId xmlns:p14="http://schemas.microsoft.com/office/powerpoint/2010/main" val="30728726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Header + Content">
    <p:spTree>
      <p:nvGrpSpPr>
        <p:cNvPr id="1" name=""/>
        <p:cNvGrpSpPr/>
        <p:nvPr/>
      </p:nvGrpSpPr>
      <p:grpSpPr>
        <a:xfrm>
          <a:off x="0" y="0"/>
          <a:ext cx="0" cy="0"/>
          <a:chOff x="0" y="0"/>
          <a:chExt cx="0" cy="0"/>
        </a:xfrm>
      </p:grpSpPr>
      <p:sp>
        <p:nvSpPr>
          <p:cNvPr id="2" name="Title"/>
          <p:cNvSpPr>
            <a:spLocks noGrp="1"/>
          </p:cNvSpPr>
          <p:nvPr>
            <p:ph type="title" hasCustomPrompt="1"/>
          </p:nvPr>
        </p:nvSpPr>
        <p:spPr>
          <a:xfrm>
            <a:off x="460375" y="370622"/>
            <a:ext cx="8229600" cy="548640"/>
          </a:xfrm>
          <a:prstGeom prst="rect">
            <a:avLst/>
          </a:prstGeom>
        </p:spPr>
        <p:txBody>
          <a:bodyPr anchor="b"/>
          <a:lstStyle>
            <a:lvl1pPr algn="l">
              <a:defRPr sz="3000" b="1" i="0">
                <a:latin typeface="Encode Sans Normal Black" charset="0"/>
                <a:ea typeface="Encode Sans Normal Black" charset="0"/>
                <a:cs typeface="Encode Sans Normal Black" charset="0"/>
              </a:defRPr>
            </a:lvl1pPr>
          </a:lstStyle>
          <a:p>
            <a:pPr lvl="0"/>
            <a:r>
              <a:rPr lang="en-US" dirty="0"/>
              <a:t>HEADER HERE </a:t>
            </a:r>
            <a:br>
              <a:rPr lang="en-US" dirty="0"/>
            </a:br>
            <a:r>
              <a:rPr lang="en-US" dirty="0"/>
              <a:t>(ENCODE NORMAL BLACK, 30 PT.)</a:t>
            </a:r>
          </a:p>
        </p:txBody>
      </p:sp>
      <p:sp>
        <p:nvSpPr>
          <p:cNvPr id="8" name="Content"/>
          <p:cNvSpPr>
            <a:spLocks noGrp="1"/>
          </p:cNvSpPr>
          <p:nvPr>
            <p:ph type="body" sz="quarter" idx="11" hasCustomPrompt="1"/>
          </p:nvPr>
        </p:nvSpPr>
        <p:spPr>
          <a:xfrm>
            <a:off x="457200" y="1143000"/>
            <a:ext cx="8229600" cy="2834640"/>
          </a:xfrm>
          <a:prstGeom prst="rect">
            <a:avLst/>
          </a:prstGeom>
        </p:spPr>
        <p:txBody>
          <a:bodyPr/>
          <a:lstStyle>
            <a:lvl1pPr marL="342900" indent="-342900">
              <a:buFont typeface="Lucida Grande"/>
              <a:buChar char="&gt;"/>
              <a:defRPr sz="2400" b="0" i="0" baseline="0">
                <a:solidFill>
                  <a:schemeClr val="tx2"/>
                </a:solidFill>
                <a:latin typeface="Open Sans" charset="0"/>
                <a:ea typeface="Open Sans" charset="0"/>
                <a:cs typeface="Open Sans" charset="0"/>
              </a:defRPr>
            </a:lvl1pPr>
            <a:lvl2pPr>
              <a:defRPr sz="2000" b="0" i="0" baseline="0">
                <a:solidFill>
                  <a:schemeClr val="tx2"/>
                </a:solidFill>
                <a:latin typeface="Open Sans" charset="0"/>
                <a:ea typeface="Open Sans" charset="0"/>
                <a:cs typeface="Open Sans" charset="0"/>
              </a:defRPr>
            </a:lvl2pPr>
            <a:lvl3pPr marL="1143000" indent="-228600">
              <a:buSzPct val="100000"/>
              <a:buFont typeface="Lucida Grande"/>
              <a:buChar char="&gt;"/>
              <a:defRPr sz="1800" b="0" i="0" baseline="0">
                <a:solidFill>
                  <a:schemeClr val="tx2"/>
                </a:solidFill>
                <a:latin typeface="Open Sans" charset="0"/>
                <a:ea typeface="Open Sans" charset="0"/>
                <a:cs typeface="Open Sans" charset="0"/>
              </a:defRPr>
            </a:lvl3pPr>
            <a:lvl4pPr>
              <a:defRPr sz="1600" b="0" i="0" baseline="0">
                <a:solidFill>
                  <a:schemeClr val="tx2"/>
                </a:solidFill>
                <a:latin typeface="Open Sans" charset="0"/>
                <a:ea typeface="Open Sans" charset="0"/>
                <a:cs typeface="Open Sans" charset="0"/>
              </a:defRPr>
            </a:lvl4pPr>
            <a:lvl5pPr marL="2057400" indent="-228600">
              <a:buFont typeface="Lucida Grande"/>
              <a:buChar char="&gt;"/>
              <a:defRPr sz="1400" b="0" i="0" baseline="0">
                <a:solidFill>
                  <a:schemeClr val="tx2"/>
                </a:solidFill>
                <a:latin typeface="Open Sans" charset="0"/>
                <a:ea typeface="Open Sans" charset="0"/>
                <a:cs typeface="Open Sans" charset="0"/>
              </a:defRPr>
            </a:lvl5pPr>
          </a:lstStyle>
          <a:p>
            <a:pPr lvl="0"/>
            <a:r>
              <a:rPr lang="en-US" dirty="0"/>
              <a:t>Content here (Open Sans, 24 pt.)</a:t>
            </a:r>
          </a:p>
          <a:p>
            <a:pPr lvl="1"/>
            <a:r>
              <a:rPr lang="en-US" dirty="0"/>
              <a:t>Second level (Open Sans, 20)</a:t>
            </a:r>
          </a:p>
          <a:p>
            <a:pPr lvl="2"/>
            <a:r>
              <a:rPr lang="en-US" dirty="0"/>
              <a:t>Third level (Open Sans, 18)</a:t>
            </a:r>
          </a:p>
          <a:p>
            <a:pPr lvl="3"/>
            <a:r>
              <a:rPr lang="en-US" dirty="0"/>
              <a:t>Fourth level (Open Sans, 16)</a:t>
            </a:r>
          </a:p>
          <a:p>
            <a:pPr lvl="4"/>
            <a:r>
              <a:rPr lang="en-US" dirty="0"/>
              <a:t>Fifth level (Open Sans, 14)</a:t>
            </a:r>
          </a:p>
        </p:txBody>
      </p:sp>
      <p:pic>
        <p:nvPicPr>
          <p:cNvPr id="22" name="Bar" descr="Dividing bar between header and content"/>
          <p:cNvPicPr>
            <a:picLocks noChangeAspect="1"/>
          </p:cNvPicPr>
          <p:nvPr userDrawn="1"/>
        </p:nvPicPr>
        <p:blipFill>
          <a:blip r:embed="rId2"/>
          <a:stretch>
            <a:fillRect/>
          </a:stretch>
        </p:blipFill>
        <p:spPr>
          <a:xfrm>
            <a:off x="549031" y="914400"/>
            <a:ext cx="1103781" cy="96362"/>
          </a:xfrm>
          <a:prstGeom prst="rect">
            <a:avLst/>
          </a:prstGeom>
        </p:spPr>
      </p:pic>
      <p:pic>
        <p:nvPicPr>
          <p:cNvPr id="6" name="W Logo" descr="W Logo_Purple_2685_HEX.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483915" y="4219956"/>
            <a:ext cx="1371600" cy="923544"/>
          </a:xfrm>
          <a:prstGeom prst="rect">
            <a:avLst/>
          </a:prstGeom>
        </p:spPr>
      </p:pic>
    </p:spTree>
    <p:extLst>
      <p:ext uri="{BB962C8B-B14F-4D97-AF65-F5344CB8AC3E}">
        <p14:creationId xmlns:p14="http://schemas.microsoft.com/office/powerpoint/2010/main" val="14502204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Header + Graphic">
    <p:spTree>
      <p:nvGrpSpPr>
        <p:cNvPr id="1" name=""/>
        <p:cNvGrpSpPr/>
        <p:nvPr/>
      </p:nvGrpSpPr>
      <p:grpSpPr>
        <a:xfrm>
          <a:off x="0" y="0"/>
          <a:ext cx="0" cy="0"/>
          <a:chOff x="0" y="0"/>
          <a:chExt cx="0" cy="0"/>
        </a:xfrm>
      </p:grpSpPr>
      <p:sp>
        <p:nvSpPr>
          <p:cNvPr id="2" name="Title"/>
          <p:cNvSpPr>
            <a:spLocks noGrp="1"/>
          </p:cNvSpPr>
          <p:nvPr>
            <p:ph type="title" hasCustomPrompt="1"/>
          </p:nvPr>
        </p:nvSpPr>
        <p:spPr>
          <a:xfrm>
            <a:off x="460375" y="369733"/>
            <a:ext cx="8229600" cy="548640"/>
          </a:xfrm>
          <a:prstGeom prst="rect">
            <a:avLst/>
          </a:prstGeom>
        </p:spPr>
        <p:txBody>
          <a:bodyPr anchor="b"/>
          <a:lstStyle>
            <a:lvl1pPr algn="l">
              <a:defRPr sz="3000" b="1" i="0">
                <a:latin typeface="Encode Sans Normal Black" charset="0"/>
                <a:ea typeface="Encode Sans Normal Black" charset="0"/>
                <a:cs typeface="Encode Sans Normal Black" charset="0"/>
              </a:defRPr>
            </a:lvl1pPr>
          </a:lstStyle>
          <a:p>
            <a:pPr lvl="0"/>
            <a:r>
              <a:rPr lang="en-US" dirty="0"/>
              <a:t>HEADER HERE </a:t>
            </a:r>
            <a:br>
              <a:rPr lang="en-US" dirty="0"/>
            </a:br>
            <a:r>
              <a:rPr lang="en-US" dirty="0"/>
              <a:t>(ENCODE NORMAL BLACK, 30 PT.)</a:t>
            </a:r>
          </a:p>
        </p:txBody>
      </p:sp>
      <p:sp>
        <p:nvSpPr>
          <p:cNvPr id="10" name="Graphic/Chart Placeholder"/>
          <p:cNvSpPr>
            <a:spLocks noGrp="1"/>
          </p:cNvSpPr>
          <p:nvPr>
            <p:ph type="chart" sz="quarter" idx="12" hasCustomPrompt="1"/>
          </p:nvPr>
        </p:nvSpPr>
        <p:spPr>
          <a:xfrm>
            <a:off x="457200" y="1143000"/>
            <a:ext cx="8229600" cy="3200400"/>
          </a:xfrm>
          <a:prstGeom prst="rect">
            <a:avLst/>
          </a:prstGeom>
        </p:spPr>
        <p:txBody>
          <a:bodyPr>
            <a:normAutofit/>
          </a:bodyPr>
          <a:lstStyle>
            <a:lvl1pPr marL="0" indent="0">
              <a:buNone/>
              <a:defRPr sz="2400" b="0" i="1" baseline="0">
                <a:solidFill>
                  <a:schemeClr val="tx1"/>
                </a:solidFill>
                <a:latin typeface="Open Sans Light"/>
                <a:cs typeface="Open Sans Light"/>
              </a:defRPr>
            </a:lvl1pPr>
          </a:lstStyle>
          <a:p>
            <a:r>
              <a:rPr lang="en-US" dirty="0"/>
              <a:t>Graphics can go here – </a:t>
            </a:r>
            <a:br>
              <a:rPr lang="en-US" dirty="0"/>
            </a:br>
            <a:r>
              <a:rPr lang="en-US" dirty="0"/>
              <a:t>replace this box with your image or chart</a:t>
            </a:r>
          </a:p>
        </p:txBody>
      </p:sp>
      <p:pic>
        <p:nvPicPr>
          <p:cNvPr id="9" name="Bar" descr="Dividing bar between header and content"/>
          <p:cNvPicPr>
            <a:picLocks noChangeAspect="1"/>
          </p:cNvPicPr>
          <p:nvPr userDrawn="1"/>
        </p:nvPicPr>
        <p:blipFill>
          <a:blip r:embed="rId2"/>
          <a:stretch>
            <a:fillRect/>
          </a:stretch>
        </p:blipFill>
        <p:spPr>
          <a:xfrm>
            <a:off x="549031" y="914400"/>
            <a:ext cx="1103781" cy="96362"/>
          </a:xfrm>
          <a:prstGeom prst="rect">
            <a:avLst/>
          </a:prstGeom>
        </p:spPr>
      </p:pic>
      <p:pic>
        <p:nvPicPr>
          <p:cNvPr id="6" name="ISC Logo" descr="UW_Integrated Service Center_Logo_Purple.png"/>
          <p:cNvPicPr>
            <a:picLocks noChangeAspect="1"/>
          </p:cNvPicPr>
          <p:nvPr userDrawn="1"/>
        </p:nvPicPr>
        <p:blipFill rotWithShape="1">
          <a:blip r:embed="rId3">
            <a:extLst>
              <a:ext uri="{28A0092B-C50C-407E-A947-70E740481C1C}">
                <a14:useLocalDpi xmlns:a14="http://schemas.microsoft.com/office/drawing/2010/main" val="0"/>
              </a:ext>
            </a:extLst>
          </a:blip>
          <a:srcRect l="21401" b="676"/>
          <a:stretch/>
        </p:blipFill>
        <p:spPr>
          <a:xfrm>
            <a:off x="5983384" y="4460332"/>
            <a:ext cx="2661648" cy="387509"/>
          </a:xfrm>
          <a:prstGeom prst="rect">
            <a:avLst/>
          </a:prstGeom>
        </p:spPr>
      </p:pic>
    </p:spTree>
    <p:extLst>
      <p:ext uri="{BB962C8B-B14F-4D97-AF65-F5344CB8AC3E}">
        <p14:creationId xmlns:p14="http://schemas.microsoft.com/office/powerpoint/2010/main" val="24895524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Header + Blank">
    <p:spTree>
      <p:nvGrpSpPr>
        <p:cNvPr id="1" name=""/>
        <p:cNvGrpSpPr/>
        <p:nvPr/>
      </p:nvGrpSpPr>
      <p:grpSpPr>
        <a:xfrm>
          <a:off x="0" y="0"/>
          <a:ext cx="0" cy="0"/>
          <a:chOff x="0" y="0"/>
          <a:chExt cx="0" cy="0"/>
        </a:xfrm>
      </p:grpSpPr>
      <p:sp>
        <p:nvSpPr>
          <p:cNvPr id="2" name="Title"/>
          <p:cNvSpPr>
            <a:spLocks noGrp="1"/>
          </p:cNvSpPr>
          <p:nvPr>
            <p:ph type="title" hasCustomPrompt="1"/>
          </p:nvPr>
        </p:nvSpPr>
        <p:spPr>
          <a:xfrm>
            <a:off x="457200" y="365760"/>
            <a:ext cx="8229600" cy="548640"/>
          </a:xfrm>
          <a:prstGeom prst="rect">
            <a:avLst/>
          </a:prstGeom>
        </p:spPr>
        <p:txBody>
          <a:bodyPr anchor="b"/>
          <a:lstStyle>
            <a:lvl1pPr algn="l">
              <a:defRPr sz="3000">
                <a:latin typeface="Encode Sans Normal Black" panose="02000000000000000000" pitchFamily="2" charset="0"/>
              </a:defRPr>
            </a:lvl1pPr>
          </a:lstStyle>
          <a:p>
            <a:r>
              <a:rPr lang="en-US" dirty="0"/>
              <a:t>HEADER HERE </a:t>
            </a:r>
            <a:br>
              <a:rPr lang="en-US" dirty="0"/>
            </a:br>
            <a:r>
              <a:rPr lang="en-US" dirty="0"/>
              <a:t>(ENCODE NORMAL BLACK, 30 PT.)</a:t>
            </a:r>
          </a:p>
        </p:txBody>
      </p:sp>
      <p:pic>
        <p:nvPicPr>
          <p:cNvPr id="4" name="Bar" descr="Dividing bar between header and content"/>
          <p:cNvPicPr>
            <a:picLocks noChangeAspect="1"/>
          </p:cNvPicPr>
          <p:nvPr userDrawn="1"/>
        </p:nvPicPr>
        <p:blipFill>
          <a:blip r:embed="rId2"/>
          <a:stretch>
            <a:fillRect/>
          </a:stretch>
        </p:blipFill>
        <p:spPr>
          <a:xfrm>
            <a:off x="549031" y="914400"/>
            <a:ext cx="1103781" cy="96362"/>
          </a:xfrm>
          <a:prstGeom prst="rect">
            <a:avLst/>
          </a:prstGeom>
        </p:spPr>
      </p:pic>
    </p:spTree>
    <p:extLst>
      <p:ext uri="{BB962C8B-B14F-4D97-AF65-F5344CB8AC3E}">
        <p14:creationId xmlns:p14="http://schemas.microsoft.com/office/powerpoint/2010/main" val="2065884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2" name="Title"/>
          <p:cNvSpPr>
            <a:spLocks noGrp="1"/>
          </p:cNvSpPr>
          <p:nvPr>
            <p:ph type="title" hasCustomPrompt="1"/>
          </p:nvPr>
        </p:nvSpPr>
        <p:spPr>
          <a:xfrm>
            <a:off x="460375" y="644993"/>
            <a:ext cx="7023540" cy="2641756"/>
          </a:xfrm>
          <a:prstGeom prst="rect">
            <a:avLst/>
          </a:prstGeom>
        </p:spPr>
        <p:txBody>
          <a:bodyPr anchor="b"/>
          <a:lstStyle>
            <a:lvl1pPr algn="l">
              <a:defRPr sz="5000" b="1" i="0" baseline="0">
                <a:solidFill>
                  <a:schemeClr val="tx2"/>
                </a:solidFill>
                <a:latin typeface="Encode Sans Normal Black" charset="0"/>
                <a:ea typeface="Encode Sans Normal Black" charset="0"/>
                <a:cs typeface="Encode Sans Normal Black" charset="0"/>
              </a:defRPr>
            </a:lvl1pPr>
          </a:lstStyle>
          <a:p>
            <a:r>
              <a:rPr lang="en-US" dirty="0"/>
              <a:t>TITLE HERE </a:t>
            </a:r>
            <a:br>
              <a:rPr lang="en-US" dirty="0"/>
            </a:br>
            <a:r>
              <a:rPr lang="en-US" dirty="0"/>
              <a:t>ENCODE NORMAL BLACK, 50 PT.</a:t>
            </a:r>
          </a:p>
        </p:txBody>
      </p:sp>
      <p:pic>
        <p:nvPicPr>
          <p:cNvPr id="9" name="Bar" descr="Dividing bar between header and content"/>
          <p:cNvPicPr>
            <a:picLocks noChangeAspect="1"/>
          </p:cNvPicPr>
          <p:nvPr userDrawn="1"/>
        </p:nvPicPr>
        <p:blipFill>
          <a:blip r:embed="rId2"/>
          <a:stretch>
            <a:fillRect/>
          </a:stretch>
        </p:blipFill>
        <p:spPr>
          <a:xfrm>
            <a:off x="568081" y="3426449"/>
            <a:ext cx="1600200" cy="139700"/>
          </a:xfrm>
          <a:prstGeom prst="rect">
            <a:avLst/>
          </a:prstGeom>
        </p:spPr>
      </p:pic>
      <p:pic>
        <p:nvPicPr>
          <p:cNvPr id="3" name="ISC Logo" descr="UW_Integrated Service Center_Logo_White.png"/>
          <p:cNvPicPr>
            <a:picLocks noChangeAspect="1"/>
          </p:cNvPicPr>
          <p:nvPr userDrawn="1"/>
        </p:nvPicPr>
        <p:blipFill rotWithShape="1">
          <a:blip r:embed="rId3">
            <a:extLst>
              <a:ext uri="{28A0092B-C50C-407E-A947-70E740481C1C}">
                <a14:useLocalDpi xmlns:a14="http://schemas.microsoft.com/office/drawing/2010/main" val="0"/>
              </a:ext>
            </a:extLst>
          </a:blip>
          <a:srcRect l="21554"/>
          <a:stretch/>
        </p:blipFill>
        <p:spPr>
          <a:xfrm>
            <a:off x="568081" y="4454648"/>
            <a:ext cx="2658854" cy="393193"/>
          </a:xfrm>
          <a:prstGeom prst="rect">
            <a:avLst/>
          </a:prstGeom>
        </p:spPr>
      </p:pic>
      <p:pic>
        <p:nvPicPr>
          <p:cNvPr id="7" name="W Logo" descr="UW_W Logo_White.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483915" y="4219956"/>
            <a:ext cx="1371600" cy="923544"/>
          </a:xfrm>
          <a:prstGeom prst="rect">
            <a:avLst/>
          </a:prstGeom>
        </p:spPr>
      </p:pic>
    </p:spTree>
    <p:extLst>
      <p:ext uri="{BB962C8B-B14F-4D97-AF65-F5344CB8AC3E}">
        <p14:creationId xmlns:p14="http://schemas.microsoft.com/office/powerpoint/2010/main" val="2373491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ransition/Wrap-Up Slide">
    <p:spTree>
      <p:nvGrpSpPr>
        <p:cNvPr id="1" name=""/>
        <p:cNvGrpSpPr/>
        <p:nvPr/>
      </p:nvGrpSpPr>
      <p:grpSpPr>
        <a:xfrm>
          <a:off x="0" y="0"/>
          <a:ext cx="0" cy="0"/>
          <a:chOff x="0" y="0"/>
          <a:chExt cx="0" cy="0"/>
        </a:xfrm>
      </p:grpSpPr>
      <p:sp>
        <p:nvSpPr>
          <p:cNvPr id="2" name="Title"/>
          <p:cNvSpPr>
            <a:spLocks noGrp="1"/>
          </p:cNvSpPr>
          <p:nvPr>
            <p:ph type="title" hasCustomPrompt="1"/>
          </p:nvPr>
        </p:nvSpPr>
        <p:spPr>
          <a:xfrm>
            <a:off x="628650" y="2074863"/>
            <a:ext cx="7886700" cy="993775"/>
          </a:xfrm>
          <a:prstGeom prst="rect">
            <a:avLst/>
          </a:prstGeom>
        </p:spPr>
        <p:txBody>
          <a:bodyPr/>
          <a:lstStyle>
            <a:lvl1pPr>
              <a:defRPr sz="3000" baseline="0">
                <a:solidFill>
                  <a:schemeClr val="tx2"/>
                </a:solidFill>
                <a:latin typeface="Encode Sans Normal Black" panose="02000000000000000000" pitchFamily="2" charset="0"/>
              </a:defRPr>
            </a:lvl1pPr>
          </a:lstStyle>
          <a:p>
            <a:r>
              <a:rPr lang="en-US" dirty="0"/>
              <a:t>TRANSITION SLIDE TITLE HERE </a:t>
            </a:r>
            <a:br>
              <a:rPr lang="en-US" dirty="0"/>
            </a:br>
            <a:r>
              <a:rPr lang="en-US" dirty="0"/>
              <a:t>ENCODE NORMAL BLACK, 30 PT.</a:t>
            </a:r>
          </a:p>
        </p:txBody>
      </p:sp>
      <p:pic>
        <p:nvPicPr>
          <p:cNvPr id="3" name="W Logo" descr="UW_W Logo_Whit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83915" y="4219956"/>
            <a:ext cx="1371600" cy="923544"/>
          </a:xfrm>
          <a:prstGeom prst="rect">
            <a:avLst/>
          </a:prstGeom>
        </p:spPr>
      </p:pic>
    </p:spTree>
    <p:extLst>
      <p:ext uri="{BB962C8B-B14F-4D97-AF65-F5344CB8AC3E}">
        <p14:creationId xmlns:p14="http://schemas.microsoft.com/office/powerpoint/2010/main" val="3566939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er + Subheader + Content">
    <p:spTree>
      <p:nvGrpSpPr>
        <p:cNvPr id="1" name=""/>
        <p:cNvGrpSpPr/>
        <p:nvPr/>
      </p:nvGrpSpPr>
      <p:grpSpPr>
        <a:xfrm>
          <a:off x="0" y="0"/>
          <a:ext cx="0" cy="0"/>
          <a:chOff x="0" y="0"/>
          <a:chExt cx="0" cy="0"/>
        </a:xfrm>
      </p:grpSpPr>
      <p:sp>
        <p:nvSpPr>
          <p:cNvPr id="2" name="Title"/>
          <p:cNvSpPr>
            <a:spLocks noGrp="1"/>
          </p:cNvSpPr>
          <p:nvPr>
            <p:ph type="title" hasCustomPrompt="1"/>
          </p:nvPr>
        </p:nvSpPr>
        <p:spPr>
          <a:xfrm>
            <a:off x="457200" y="365760"/>
            <a:ext cx="8229600" cy="548640"/>
          </a:xfrm>
          <a:prstGeom prst="rect">
            <a:avLst/>
          </a:prstGeom>
        </p:spPr>
        <p:txBody>
          <a:bodyPr anchor="b"/>
          <a:lstStyle>
            <a:lvl1pPr algn="l">
              <a:defRPr sz="2800" b="1" i="0">
                <a:solidFill>
                  <a:schemeClr val="tx2"/>
                </a:solidFill>
                <a:latin typeface="Encode Sans Normal Black" charset="0"/>
                <a:ea typeface="Encode Sans Normal Black" charset="0"/>
                <a:cs typeface="Encode Sans Normal Black" charset="0"/>
              </a:defRPr>
            </a:lvl1pPr>
          </a:lstStyle>
          <a:p>
            <a:pPr lvl="0"/>
            <a:r>
              <a:rPr lang="en-US" dirty="0"/>
              <a:t>HEADER HERE (ENCODE NORMAL BLACK, 30 PT.)</a:t>
            </a:r>
          </a:p>
        </p:txBody>
      </p:sp>
      <p:sp>
        <p:nvSpPr>
          <p:cNvPr id="10" name="Subtitle"/>
          <p:cNvSpPr>
            <a:spLocks noGrp="1"/>
          </p:cNvSpPr>
          <p:nvPr>
            <p:ph type="body" sz="quarter" idx="12" hasCustomPrompt="1"/>
          </p:nvPr>
        </p:nvSpPr>
        <p:spPr>
          <a:xfrm>
            <a:off x="460375" y="1141094"/>
            <a:ext cx="8229600" cy="457200"/>
          </a:xfrm>
          <a:prstGeom prst="rect">
            <a:avLst/>
          </a:prstGeom>
        </p:spPr>
        <p:txBody>
          <a:bodyPr>
            <a:noAutofit/>
          </a:bodyPr>
          <a:lstStyle>
            <a:lvl1pPr marL="0" indent="0">
              <a:lnSpc>
                <a:spcPct val="90000"/>
              </a:lnSpc>
              <a:buNone/>
              <a:defRPr sz="2400" b="0" i="0" baseline="0">
                <a:solidFill>
                  <a:schemeClr val="tx2"/>
                </a:solidFill>
                <a:latin typeface="Uni Sans" charset="0"/>
                <a:ea typeface="Uni Sans" charset="0"/>
                <a:cs typeface="Uni Sans" charset="0"/>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SUB-HEADER HERE (UNI SANS REGULAR, 24 PT.)</a:t>
            </a:r>
          </a:p>
        </p:txBody>
      </p:sp>
      <p:sp>
        <p:nvSpPr>
          <p:cNvPr id="9" name="Content"/>
          <p:cNvSpPr>
            <a:spLocks noGrp="1"/>
          </p:cNvSpPr>
          <p:nvPr>
            <p:ph type="body" sz="quarter" idx="11" hasCustomPrompt="1"/>
          </p:nvPr>
        </p:nvSpPr>
        <p:spPr>
          <a:xfrm>
            <a:off x="457200" y="1600200"/>
            <a:ext cx="8232775" cy="2651760"/>
          </a:xfrm>
          <a:prstGeom prst="rect">
            <a:avLst/>
          </a:prstGeom>
        </p:spPr>
        <p:txBody>
          <a:bodyPr/>
          <a:lstStyle>
            <a:lvl1pPr marL="342900" indent="-342900">
              <a:buFont typeface="Lucida Grande"/>
              <a:buChar char="&gt;"/>
              <a:defRPr sz="2400" b="0" i="0" baseline="0">
                <a:solidFill>
                  <a:schemeClr val="tx2"/>
                </a:solidFill>
                <a:latin typeface="Open Sans" charset="0"/>
                <a:ea typeface="Open Sans" charset="0"/>
                <a:cs typeface="Open Sans" charset="0"/>
              </a:defRPr>
            </a:lvl1pPr>
            <a:lvl2pPr>
              <a:defRPr sz="2000" b="0" i="0" baseline="0">
                <a:solidFill>
                  <a:schemeClr val="tx2"/>
                </a:solidFill>
                <a:latin typeface="Open Sans" charset="0"/>
                <a:ea typeface="Open Sans" charset="0"/>
                <a:cs typeface="Open Sans" charset="0"/>
              </a:defRPr>
            </a:lvl2pPr>
            <a:lvl3pPr marL="1143000" indent="-228600">
              <a:buSzPct val="100000"/>
              <a:buFont typeface="Lucida Grande"/>
              <a:buChar char="&gt;"/>
              <a:defRPr sz="1800" b="0" i="0" baseline="0">
                <a:solidFill>
                  <a:schemeClr val="tx2"/>
                </a:solidFill>
                <a:latin typeface="Open Sans" charset="0"/>
                <a:ea typeface="Open Sans" charset="0"/>
                <a:cs typeface="Open Sans" charset="0"/>
              </a:defRPr>
            </a:lvl3pPr>
            <a:lvl4pPr>
              <a:defRPr sz="1600" b="0" i="0" baseline="0">
                <a:solidFill>
                  <a:schemeClr val="tx2"/>
                </a:solidFill>
                <a:latin typeface="Open Sans" charset="0"/>
                <a:ea typeface="Open Sans" charset="0"/>
                <a:cs typeface="Open Sans" charset="0"/>
              </a:defRPr>
            </a:lvl4pPr>
            <a:lvl5pPr marL="2057400" indent="-228600">
              <a:buFont typeface="Lucida Grande"/>
              <a:buChar char="&gt;"/>
              <a:defRPr sz="1400" b="0" i="0" baseline="0">
                <a:solidFill>
                  <a:schemeClr val="tx2"/>
                </a:solidFill>
                <a:latin typeface="Open Sans" charset="0"/>
                <a:ea typeface="Open Sans" charset="0"/>
                <a:cs typeface="Open Sans" charset="0"/>
              </a:defRPr>
            </a:lvl5pPr>
          </a:lstStyle>
          <a:p>
            <a:pPr lvl="0"/>
            <a:r>
              <a:rPr lang="en-US" dirty="0"/>
              <a:t>Content here (Open Sans, 24 pt.)</a:t>
            </a:r>
          </a:p>
          <a:p>
            <a:pPr lvl="1"/>
            <a:r>
              <a:rPr lang="en-US" dirty="0"/>
              <a:t>Second level (Open Sans, 20)</a:t>
            </a:r>
          </a:p>
          <a:p>
            <a:pPr lvl="2"/>
            <a:r>
              <a:rPr lang="en-US" dirty="0"/>
              <a:t>Third level (Open Sans, 18)</a:t>
            </a:r>
          </a:p>
          <a:p>
            <a:pPr lvl="3"/>
            <a:r>
              <a:rPr lang="en-US" dirty="0"/>
              <a:t>Fourth level (Open Sans, 16)</a:t>
            </a:r>
          </a:p>
          <a:p>
            <a:pPr lvl="4"/>
            <a:r>
              <a:rPr lang="en-US" dirty="0"/>
              <a:t>Fifth level (Open Sans, 14)</a:t>
            </a:r>
          </a:p>
        </p:txBody>
      </p:sp>
      <p:pic>
        <p:nvPicPr>
          <p:cNvPr id="11" name="Bar" descr="Dividing bar between header and content"/>
          <p:cNvPicPr>
            <a:picLocks noChangeAspect="1"/>
          </p:cNvPicPr>
          <p:nvPr userDrawn="1"/>
        </p:nvPicPr>
        <p:blipFill>
          <a:blip r:embed="rId2"/>
          <a:stretch>
            <a:fillRect/>
          </a:stretch>
        </p:blipFill>
        <p:spPr>
          <a:xfrm>
            <a:off x="549031" y="909441"/>
            <a:ext cx="1103781" cy="96362"/>
          </a:xfrm>
          <a:prstGeom prst="rect">
            <a:avLst/>
          </a:prstGeom>
        </p:spPr>
      </p:pic>
      <p:pic>
        <p:nvPicPr>
          <p:cNvPr id="8" name="ISC Logo" descr="UW_Integrated Service Center_Logo_White.png"/>
          <p:cNvPicPr>
            <a:picLocks noChangeAspect="1"/>
          </p:cNvPicPr>
          <p:nvPr userDrawn="1"/>
        </p:nvPicPr>
        <p:blipFill rotWithShape="1">
          <a:blip r:embed="rId3">
            <a:extLst>
              <a:ext uri="{28A0092B-C50C-407E-A947-70E740481C1C}">
                <a14:useLocalDpi xmlns:a14="http://schemas.microsoft.com/office/drawing/2010/main" val="0"/>
              </a:ext>
            </a:extLst>
          </a:blip>
          <a:srcRect l="21554"/>
          <a:stretch/>
        </p:blipFill>
        <p:spPr>
          <a:xfrm>
            <a:off x="5986183" y="4454648"/>
            <a:ext cx="2658854" cy="393193"/>
          </a:xfrm>
          <a:prstGeom prst="rect">
            <a:avLst/>
          </a:prstGeom>
        </p:spPr>
      </p:pic>
    </p:spTree>
    <p:extLst>
      <p:ext uri="{BB962C8B-B14F-4D97-AF65-F5344CB8AC3E}">
        <p14:creationId xmlns:p14="http://schemas.microsoft.com/office/powerpoint/2010/main" val="2769240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er + Content">
    <p:bg>
      <p:bgPr>
        <a:solidFill>
          <a:schemeClr val="bg1"/>
        </a:solidFill>
        <a:effectLst/>
      </p:bgPr>
    </p:bg>
    <p:spTree>
      <p:nvGrpSpPr>
        <p:cNvPr id="1" name=""/>
        <p:cNvGrpSpPr/>
        <p:nvPr/>
      </p:nvGrpSpPr>
      <p:grpSpPr>
        <a:xfrm>
          <a:off x="0" y="0"/>
          <a:ext cx="0" cy="0"/>
          <a:chOff x="0" y="0"/>
          <a:chExt cx="0" cy="0"/>
        </a:xfrm>
      </p:grpSpPr>
      <p:sp>
        <p:nvSpPr>
          <p:cNvPr id="8" name="Title"/>
          <p:cNvSpPr>
            <a:spLocks noGrp="1"/>
          </p:cNvSpPr>
          <p:nvPr>
            <p:ph type="title" hasCustomPrompt="1"/>
          </p:nvPr>
        </p:nvSpPr>
        <p:spPr>
          <a:xfrm>
            <a:off x="457200" y="365760"/>
            <a:ext cx="8229600" cy="548640"/>
          </a:xfrm>
          <a:prstGeom prst="rect">
            <a:avLst/>
          </a:prstGeom>
        </p:spPr>
        <p:txBody>
          <a:bodyPr anchor="b"/>
          <a:lstStyle>
            <a:lvl1pPr algn="l">
              <a:defRPr sz="2800" b="1" i="0">
                <a:solidFill>
                  <a:schemeClr val="tx2"/>
                </a:solidFill>
                <a:latin typeface="Encode Sans Normal Black" charset="0"/>
                <a:ea typeface="Encode Sans Normal Black" charset="0"/>
                <a:cs typeface="Encode Sans Normal Black" charset="0"/>
              </a:defRPr>
            </a:lvl1pPr>
          </a:lstStyle>
          <a:p>
            <a:pPr lvl="0"/>
            <a:r>
              <a:rPr lang="en-US" dirty="0"/>
              <a:t>HEADER HERE (ENCODE NORMAL BLACK, 30 PT.)</a:t>
            </a:r>
          </a:p>
        </p:txBody>
      </p:sp>
      <p:sp>
        <p:nvSpPr>
          <p:cNvPr id="7" name="Content"/>
          <p:cNvSpPr>
            <a:spLocks noGrp="1"/>
          </p:cNvSpPr>
          <p:nvPr>
            <p:ph type="body" sz="quarter" idx="11" hasCustomPrompt="1"/>
          </p:nvPr>
        </p:nvSpPr>
        <p:spPr>
          <a:xfrm>
            <a:off x="457200" y="1143000"/>
            <a:ext cx="8229600" cy="2834640"/>
          </a:xfrm>
          <a:prstGeom prst="rect">
            <a:avLst/>
          </a:prstGeom>
        </p:spPr>
        <p:txBody>
          <a:bodyPr/>
          <a:lstStyle>
            <a:lvl1pPr marL="342900" indent="-342900">
              <a:buFont typeface="Lucida Grande"/>
              <a:buChar char="&gt;"/>
              <a:defRPr sz="2400" b="0" i="0" baseline="0">
                <a:solidFill>
                  <a:schemeClr val="tx2"/>
                </a:solidFill>
                <a:latin typeface="Open Sans" charset="0"/>
                <a:ea typeface="Open Sans" charset="0"/>
                <a:cs typeface="Open Sans" charset="0"/>
              </a:defRPr>
            </a:lvl1pPr>
            <a:lvl2pPr>
              <a:defRPr sz="2000" b="0" i="0" baseline="0">
                <a:solidFill>
                  <a:schemeClr val="tx2"/>
                </a:solidFill>
                <a:latin typeface="Open Sans" charset="0"/>
                <a:ea typeface="Open Sans" charset="0"/>
                <a:cs typeface="Open Sans" charset="0"/>
              </a:defRPr>
            </a:lvl2pPr>
            <a:lvl3pPr marL="1143000" indent="-228600">
              <a:buSzPct val="100000"/>
              <a:buFont typeface="Lucida Grande"/>
              <a:buChar char="&gt;"/>
              <a:defRPr sz="1800" b="0" i="0" baseline="0">
                <a:solidFill>
                  <a:schemeClr val="tx2"/>
                </a:solidFill>
                <a:latin typeface="Open Sans" charset="0"/>
                <a:ea typeface="Open Sans" charset="0"/>
                <a:cs typeface="Open Sans" charset="0"/>
              </a:defRPr>
            </a:lvl3pPr>
            <a:lvl4pPr>
              <a:defRPr sz="1600" b="0" i="0" baseline="0">
                <a:solidFill>
                  <a:schemeClr val="tx2"/>
                </a:solidFill>
                <a:latin typeface="Open Sans" charset="0"/>
                <a:ea typeface="Open Sans" charset="0"/>
                <a:cs typeface="Open Sans" charset="0"/>
              </a:defRPr>
            </a:lvl4pPr>
            <a:lvl5pPr marL="2057400" indent="-228600">
              <a:buFont typeface="Lucida Grande"/>
              <a:buChar char="&gt;"/>
              <a:defRPr sz="1400" b="0" i="0" baseline="0">
                <a:solidFill>
                  <a:schemeClr val="tx2"/>
                </a:solidFill>
                <a:latin typeface="Open Sans" charset="0"/>
                <a:ea typeface="Open Sans" charset="0"/>
                <a:cs typeface="Open Sans" charset="0"/>
              </a:defRPr>
            </a:lvl5pPr>
          </a:lstStyle>
          <a:p>
            <a:pPr lvl="0"/>
            <a:r>
              <a:rPr lang="en-US" dirty="0"/>
              <a:t>Content here (Open Sans, 24 pt.)</a:t>
            </a:r>
          </a:p>
          <a:p>
            <a:pPr lvl="1"/>
            <a:r>
              <a:rPr lang="en-US" dirty="0"/>
              <a:t>Second level (Open Sans, 20)</a:t>
            </a:r>
          </a:p>
          <a:p>
            <a:pPr lvl="2"/>
            <a:r>
              <a:rPr lang="en-US" dirty="0"/>
              <a:t>Third level (Open Sans, 18)</a:t>
            </a:r>
          </a:p>
          <a:p>
            <a:pPr lvl="3"/>
            <a:r>
              <a:rPr lang="en-US" dirty="0"/>
              <a:t>Fourth level (Open Sans, 16)</a:t>
            </a:r>
          </a:p>
          <a:p>
            <a:pPr lvl="4"/>
            <a:r>
              <a:rPr lang="en-US" dirty="0"/>
              <a:t>Fifth level (Open Sans, 14)</a:t>
            </a:r>
          </a:p>
        </p:txBody>
      </p:sp>
      <p:pic>
        <p:nvPicPr>
          <p:cNvPr id="6" name="Bar" descr="Dividing bar between header and content"/>
          <p:cNvPicPr>
            <a:picLocks noChangeAspect="1"/>
          </p:cNvPicPr>
          <p:nvPr userDrawn="1"/>
        </p:nvPicPr>
        <p:blipFill>
          <a:blip r:embed="rId2"/>
          <a:stretch>
            <a:fillRect/>
          </a:stretch>
        </p:blipFill>
        <p:spPr>
          <a:xfrm>
            <a:off x="548640" y="909441"/>
            <a:ext cx="1103781" cy="96362"/>
          </a:xfrm>
          <a:prstGeom prst="rect">
            <a:avLst/>
          </a:prstGeom>
        </p:spPr>
      </p:pic>
      <p:pic>
        <p:nvPicPr>
          <p:cNvPr id="13" name="W Logo" descr="UW_W Logo_Whit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483915" y="4219956"/>
            <a:ext cx="1371600" cy="923544"/>
          </a:xfrm>
          <a:prstGeom prst="rect">
            <a:avLst/>
          </a:prstGeom>
        </p:spPr>
      </p:pic>
    </p:spTree>
    <p:extLst>
      <p:ext uri="{BB962C8B-B14F-4D97-AF65-F5344CB8AC3E}">
        <p14:creationId xmlns:p14="http://schemas.microsoft.com/office/powerpoint/2010/main" val="32363379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er + Graphic">
    <p:bg>
      <p:bgPr>
        <a:solidFill>
          <a:schemeClr val="bg1"/>
        </a:solidFill>
        <a:effectLst/>
      </p:bgPr>
    </p:bg>
    <p:spTree>
      <p:nvGrpSpPr>
        <p:cNvPr id="1" name=""/>
        <p:cNvGrpSpPr/>
        <p:nvPr/>
      </p:nvGrpSpPr>
      <p:grpSpPr>
        <a:xfrm>
          <a:off x="0" y="0"/>
          <a:ext cx="0" cy="0"/>
          <a:chOff x="0" y="0"/>
          <a:chExt cx="0" cy="0"/>
        </a:xfrm>
      </p:grpSpPr>
      <p:sp>
        <p:nvSpPr>
          <p:cNvPr id="10" name="Title"/>
          <p:cNvSpPr>
            <a:spLocks noGrp="1"/>
          </p:cNvSpPr>
          <p:nvPr>
            <p:ph type="title" hasCustomPrompt="1"/>
          </p:nvPr>
        </p:nvSpPr>
        <p:spPr>
          <a:xfrm>
            <a:off x="457200" y="365760"/>
            <a:ext cx="8229600" cy="548640"/>
          </a:xfrm>
          <a:prstGeom prst="rect">
            <a:avLst/>
          </a:prstGeom>
        </p:spPr>
        <p:txBody>
          <a:bodyPr anchor="b"/>
          <a:lstStyle>
            <a:lvl1pPr algn="l">
              <a:defRPr sz="2800" b="1" i="0">
                <a:solidFill>
                  <a:schemeClr val="tx2"/>
                </a:solidFill>
                <a:latin typeface="Encode Sans Normal Black" charset="0"/>
                <a:ea typeface="Encode Sans Normal Black" charset="0"/>
                <a:cs typeface="Encode Sans Normal Black" charset="0"/>
              </a:defRPr>
            </a:lvl1pPr>
          </a:lstStyle>
          <a:p>
            <a:pPr lvl="0"/>
            <a:r>
              <a:rPr lang="en-US" dirty="0"/>
              <a:t>HEADER HERE (ENCODE NORMAL BLACK, 30 PT.)</a:t>
            </a:r>
          </a:p>
        </p:txBody>
      </p:sp>
      <p:sp>
        <p:nvSpPr>
          <p:cNvPr id="6" name="Image/Chart Placeholder"/>
          <p:cNvSpPr>
            <a:spLocks noGrp="1"/>
          </p:cNvSpPr>
          <p:nvPr>
            <p:ph type="chart" sz="quarter" idx="12" hasCustomPrompt="1"/>
          </p:nvPr>
        </p:nvSpPr>
        <p:spPr>
          <a:xfrm>
            <a:off x="457200" y="1143000"/>
            <a:ext cx="8229600" cy="3200400"/>
          </a:xfrm>
          <a:prstGeom prst="rect">
            <a:avLst/>
          </a:prstGeom>
        </p:spPr>
        <p:txBody>
          <a:bodyPr>
            <a:normAutofit/>
          </a:bodyPr>
          <a:lstStyle>
            <a:lvl1pPr marL="0" indent="0">
              <a:buNone/>
              <a:defRPr sz="2400" b="0" i="1" baseline="0">
                <a:solidFill>
                  <a:srgbClr val="FFFFFF"/>
                </a:solidFill>
                <a:latin typeface="Open Sans Light"/>
                <a:cs typeface="Open Sans Light"/>
              </a:defRPr>
            </a:lvl1pPr>
          </a:lstStyle>
          <a:p>
            <a:r>
              <a:rPr lang="en-US" dirty="0"/>
              <a:t>Graphics can go here – </a:t>
            </a:r>
            <a:br>
              <a:rPr lang="en-US" dirty="0"/>
            </a:br>
            <a:r>
              <a:rPr lang="en-US" dirty="0"/>
              <a:t>replace this box with your image or chart</a:t>
            </a:r>
          </a:p>
        </p:txBody>
      </p:sp>
      <p:pic>
        <p:nvPicPr>
          <p:cNvPr id="9" name="Bar" descr="Dividing bar between header and content"/>
          <p:cNvPicPr>
            <a:picLocks noChangeAspect="1"/>
          </p:cNvPicPr>
          <p:nvPr userDrawn="1"/>
        </p:nvPicPr>
        <p:blipFill>
          <a:blip r:embed="rId2"/>
          <a:stretch>
            <a:fillRect/>
          </a:stretch>
        </p:blipFill>
        <p:spPr>
          <a:xfrm>
            <a:off x="548640" y="909441"/>
            <a:ext cx="1103781" cy="96362"/>
          </a:xfrm>
          <a:prstGeom prst="rect">
            <a:avLst/>
          </a:prstGeom>
        </p:spPr>
      </p:pic>
      <p:pic>
        <p:nvPicPr>
          <p:cNvPr id="8" name="ISC Logo" descr="UW_Integrated Service Center_Logo_White.png"/>
          <p:cNvPicPr>
            <a:picLocks noChangeAspect="1"/>
          </p:cNvPicPr>
          <p:nvPr userDrawn="1"/>
        </p:nvPicPr>
        <p:blipFill rotWithShape="1">
          <a:blip r:embed="rId3">
            <a:extLst>
              <a:ext uri="{28A0092B-C50C-407E-A947-70E740481C1C}">
                <a14:useLocalDpi xmlns:a14="http://schemas.microsoft.com/office/drawing/2010/main" val="0"/>
              </a:ext>
            </a:extLst>
          </a:blip>
          <a:srcRect l="21554"/>
          <a:stretch/>
        </p:blipFill>
        <p:spPr>
          <a:xfrm>
            <a:off x="5986183" y="4454648"/>
            <a:ext cx="2658854" cy="393193"/>
          </a:xfrm>
          <a:prstGeom prst="rect">
            <a:avLst/>
          </a:prstGeom>
        </p:spPr>
      </p:pic>
    </p:spTree>
    <p:extLst>
      <p:ext uri="{BB962C8B-B14F-4D97-AF65-F5344CB8AC3E}">
        <p14:creationId xmlns:p14="http://schemas.microsoft.com/office/powerpoint/2010/main" val="3828560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er + Blank">
    <p:spTree>
      <p:nvGrpSpPr>
        <p:cNvPr id="1" name=""/>
        <p:cNvGrpSpPr/>
        <p:nvPr/>
      </p:nvGrpSpPr>
      <p:grpSpPr>
        <a:xfrm>
          <a:off x="0" y="0"/>
          <a:ext cx="0" cy="0"/>
          <a:chOff x="0" y="0"/>
          <a:chExt cx="0" cy="0"/>
        </a:xfrm>
      </p:grpSpPr>
      <p:sp>
        <p:nvSpPr>
          <p:cNvPr id="2" name="Title"/>
          <p:cNvSpPr>
            <a:spLocks noGrp="1"/>
          </p:cNvSpPr>
          <p:nvPr>
            <p:ph type="title" hasCustomPrompt="1"/>
          </p:nvPr>
        </p:nvSpPr>
        <p:spPr>
          <a:xfrm>
            <a:off x="457200" y="365760"/>
            <a:ext cx="8229600" cy="548640"/>
          </a:xfrm>
          <a:prstGeom prst="rect">
            <a:avLst/>
          </a:prstGeom>
        </p:spPr>
        <p:txBody>
          <a:bodyPr anchor="b"/>
          <a:lstStyle>
            <a:lvl1pPr algn="l">
              <a:defRPr sz="3000">
                <a:solidFill>
                  <a:schemeClr val="tx2"/>
                </a:solidFill>
                <a:latin typeface="Encode Sans Normal Black" panose="02000000000000000000" pitchFamily="2" charset="0"/>
              </a:defRPr>
            </a:lvl1pPr>
          </a:lstStyle>
          <a:p>
            <a:r>
              <a:rPr lang="en-US" dirty="0"/>
              <a:t>HEADER HERE (ENCODE NORMAL BLACK, 30 PT.)</a:t>
            </a:r>
          </a:p>
        </p:txBody>
      </p:sp>
      <p:pic>
        <p:nvPicPr>
          <p:cNvPr id="3" name="Bar" descr="Dividing bar between header and content"/>
          <p:cNvPicPr>
            <a:picLocks noChangeAspect="1"/>
          </p:cNvPicPr>
          <p:nvPr userDrawn="1"/>
        </p:nvPicPr>
        <p:blipFill>
          <a:blip r:embed="rId2"/>
          <a:stretch>
            <a:fillRect/>
          </a:stretch>
        </p:blipFill>
        <p:spPr>
          <a:xfrm>
            <a:off x="548640" y="909441"/>
            <a:ext cx="1047402" cy="91440"/>
          </a:xfrm>
          <a:prstGeom prst="rect">
            <a:avLst/>
          </a:prstGeom>
        </p:spPr>
      </p:pic>
    </p:spTree>
    <p:extLst>
      <p:ext uri="{BB962C8B-B14F-4D97-AF65-F5344CB8AC3E}">
        <p14:creationId xmlns:p14="http://schemas.microsoft.com/office/powerpoint/2010/main" val="3068080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itle Slide with Subtitle">
    <p:spTree>
      <p:nvGrpSpPr>
        <p:cNvPr id="1" name=""/>
        <p:cNvGrpSpPr/>
        <p:nvPr/>
      </p:nvGrpSpPr>
      <p:grpSpPr>
        <a:xfrm>
          <a:off x="0" y="0"/>
          <a:ext cx="0" cy="0"/>
          <a:chOff x="0" y="0"/>
          <a:chExt cx="0" cy="0"/>
        </a:xfrm>
      </p:grpSpPr>
      <p:sp>
        <p:nvSpPr>
          <p:cNvPr id="3" name="Title"/>
          <p:cNvSpPr>
            <a:spLocks noGrp="1"/>
          </p:cNvSpPr>
          <p:nvPr>
            <p:ph type="title" hasCustomPrompt="1"/>
          </p:nvPr>
        </p:nvSpPr>
        <p:spPr>
          <a:xfrm>
            <a:off x="460375" y="644993"/>
            <a:ext cx="7023540" cy="2641756"/>
          </a:xfrm>
          <a:prstGeom prst="rect">
            <a:avLst/>
          </a:prstGeom>
        </p:spPr>
        <p:txBody>
          <a:bodyPr anchor="b"/>
          <a:lstStyle>
            <a:lvl1pPr algn="l">
              <a:defRPr sz="5000" b="1" i="0">
                <a:latin typeface="Encode Sans Normal Black" charset="0"/>
                <a:ea typeface="Encode Sans Normal Black" charset="0"/>
                <a:cs typeface="Encode Sans Normal Black" charset="0"/>
              </a:defRPr>
            </a:lvl1pPr>
          </a:lstStyle>
          <a:p>
            <a:pPr lvl="0"/>
            <a:r>
              <a:rPr lang="en-US" dirty="0"/>
              <a:t>TITLE HERE</a:t>
            </a:r>
            <a:br>
              <a:rPr lang="en-US" dirty="0"/>
            </a:br>
            <a:r>
              <a:rPr lang="en-US" dirty="0"/>
              <a:t>ENCODE NORMAL</a:t>
            </a:r>
            <a:br>
              <a:rPr lang="en-US" dirty="0"/>
            </a:br>
            <a:r>
              <a:rPr lang="en-US" dirty="0"/>
              <a:t>BLACK, 50 PT. </a:t>
            </a:r>
          </a:p>
        </p:txBody>
      </p:sp>
      <p:sp>
        <p:nvSpPr>
          <p:cNvPr id="8" name="Subtitle"/>
          <p:cNvSpPr>
            <a:spLocks noGrp="1"/>
          </p:cNvSpPr>
          <p:nvPr>
            <p:ph type="body" sz="quarter" idx="12" hasCustomPrompt="1"/>
          </p:nvPr>
        </p:nvSpPr>
        <p:spPr>
          <a:xfrm>
            <a:off x="460375" y="3705849"/>
            <a:ext cx="7023540" cy="457200"/>
          </a:xfrm>
          <a:prstGeom prst="rect">
            <a:avLst/>
          </a:prstGeom>
        </p:spPr>
        <p:txBody>
          <a:bodyPr>
            <a:noAutofit/>
          </a:bodyPr>
          <a:lstStyle>
            <a:lvl1pPr marL="0" indent="0">
              <a:lnSpc>
                <a:spcPct val="90000"/>
              </a:lnSpc>
              <a:buNone/>
              <a:defRPr sz="2400" b="0" i="0" baseline="0">
                <a:solidFill>
                  <a:schemeClr val="tx2"/>
                </a:solidFill>
                <a:latin typeface="Uni Sans" charset="0"/>
                <a:ea typeface="Uni Sans" charset="0"/>
                <a:cs typeface="Uni Sans" charset="0"/>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SUB-HEADER HERE (UNI SANS REGULAR, 24 PT.)</a:t>
            </a:r>
          </a:p>
        </p:txBody>
      </p:sp>
      <p:pic>
        <p:nvPicPr>
          <p:cNvPr id="7" name="Bar" descr="Dividing bar between header and content"/>
          <p:cNvPicPr>
            <a:picLocks noChangeAspect="1"/>
          </p:cNvPicPr>
          <p:nvPr userDrawn="1"/>
        </p:nvPicPr>
        <p:blipFill>
          <a:blip r:embed="rId2"/>
          <a:stretch>
            <a:fillRect/>
          </a:stretch>
        </p:blipFill>
        <p:spPr>
          <a:xfrm>
            <a:off x="568081" y="3426449"/>
            <a:ext cx="1600200" cy="139700"/>
          </a:xfrm>
          <a:prstGeom prst="rect">
            <a:avLst/>
          </a:prstGeom>
        </p:spPr>
      </p:pic>
      <p:pic>
        <p:nvPicPr>
          <p:cNvPr id="6" name="ISC Logo" descr="UW_Integrated Service Center_Logo_Purple.png"/>
          <p:cNvPicPr>
            <a:picLocks noChangeAspect="1"/>
          </p:cNvPicPr>
          <p:nvPr userDrawn="1"/>
        </p:nvPicPr>
        <p:blipFill rotWithShape="1">
          <a:blip r:embed="rId3">
            <a:extLst>
              <a:ext uri="{28A0092B-C50C-407E-A947-70E740481C1C}">
                <a14:useLocalDpi xmlns:a14="http://schemas.microsoft.com/office/drawing/2010/main" val="0"/>
              </a:ext>
            </a:extLst>
          </a:blip>
          <a:srcRect l="21401" b="676"/>
          <a:stretch/>
        </p:blipFill>
        <p:spPr>
          <a:xfrm>
            <a:off x="568085" y="4460332"/>
            <a:ext cx="2661648" cy="387509"/>
          </a:xfrm>
          <a:prstGeom prst="rect">
            <a:avLst/>
          </a:prstGeom>
        </p:spPr>
      </p:pic>
      <p:pic>
        <p:nvPicPr>
          <p:cNvPr id="13" name="W Logo" descr="W Logo_Purple_2685_HEX.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483915" y="4219956"/>
            <a:ext cx="1371600" cy="923544"/>
          </a:xfrm>
          <a:prstGeom prst="rect">
            <a:avLst/>
          </a:prstGeom>
        </p:spPr>
      </p:pic>
    </p:spTree>
    <p:extLst>
      <p:ext uri="{BB962C8B-B14F-4D97-AF65-F5344CB8AC3E}">
        <p14:creationId xmlns:p14="http://schemas.microsoft.com/office/powerpoint/2010/main" val="10740282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2" name="Title"/>
          <p:cNvSpPr>
            <a:spLocks noGrp="1"/>
          </p:cNvSpPr>
          <p:nvPr>
            <p:ph type="title" hasCustomPrompt="1"/>
          </p:nvPr>
        </p:nvSpPr>
        <p:spPr>
          <a:xfrm>
            <a:off x="460376" y="644993"/>
            <a:ext cx="7023540" cy="2641756"/>
          </a:xfrm>
          <a:prstGeom prst="rect">
            <a:avLst/>
          </a:prstGeom>
        </p:spPr>
        <p:txBody>
          <a:bodyPr anchor="b"/>
          <a:lstStyle>
            <a:lvl1pPr algn="l">
              <a:defRPr sz="5000" b="1" i="0">
                <a:latin typeface="Encode Sans Normal Black" charset="0"/>
                <a:ea typeface="Encode Sans Normal Black" charset="0"/>
                <a:cs typeface="Encode Sans Normal Black" charset="0"/>
              </a:defRPr>
            </a:lvl1pPr>
          </a:lstStyle>
          <a:p>
            <a:pPr lvl="0"/>
            <a:r>
              <a:rPr lang="en-US" dirty="0"/>
              <a:t>TITLE HERE</a:t>
            </a:r>
            <a:br>
              <a:rPr lang="en-US" dirty="0"/>
            </a:br>
            <a:r>
              <a:rPr lang="en-US" dirty="0"/>
              <a:t>ENCODE NORMAL</a:t>
            </a:r>
            <a:br>
              <a:rPr lang="en-US" dirty="0"/>
            </a:br>
            <a:r>
              <a:rPr lang="en-US" dirty="0"/>
              <a:t>BLACK, 50 PT. </a:t>
            </a:r>
          </a:p>
        </p:txBody>
      </p:sp>
      <p:pic>
        <p:nvPicPr>
          <p:cNvPr id="7" name="Bar" descr="Dividing bar between header and content"/>
          <p:cNvPicPr>
            <a:picLocks noChangeAspect="1"/>
          </p:cNvPicPr>
          <p:nvPr userDrawn="1"/>
        </p:nvPicPr>
        <p:blipFill>
          <a:blip r:embed="rId2"/>
          <a:stretch>
            <a:fillRect/>
          </a:stretch>
        </p:blipFill>
        <p:spPr>
          <a:xfrm>
            <a:off x="568081" y="3426449"/>
            <a:ext cx="1600200" cy="139700"/>
          </a:xfrm>
          <a:prstGeom prst="rect">
            <a:avLst/>
          </a:prstGeom>
        </p:spPr>
      </p:pic>
      <p:pic>
        <p:nvPicPr>
          <p:cNvPr id="8" name="ISC Logo" descr="UW_Integrated Service Center_Logo_Purple.png"/>
          <p:cNvPicPr>
            <a:picLocks noChangeAspect="1"/>
          </p:cNvPicPr>
          <p:nvPr userDrawn="1"/>
        </p:nvPicPr>
        <p:blipFill rotWithShape="1">
          <a:blip r:embed="rId3">
            <a:extLst>
              <a:ext uri="{28A0092B-C50C-407E-A947-70E740481C1C}">
                <a14:useLocalDpi xmlns:a14="http://schemas.microsoft.com/office/drawing/2010/main" val="0"/>
              </a:ext>
            </a:extLst>
          </a:blip>
          <a:srcRect l="21401" b="676"/>
          <a:stretch/>
        </p:blipFill>
        <p:spPr>
          <a:xfrm>
            <a:off x="568085" y="4460332"/>
            <a:ext cx="2661648" cy="387509"/>
          </a:xfrm>
          <a:prstGeom prst="rect">
            <a:avLst/>
          </a:prstGeom>
        </p:spPr>
      </p:pic>
      <p:pic>
        <p:nvPicPr>
          <p:cNvPr id="6" name="W Logo" descr="W Logo_Purple_2685_HEX.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483915" y="4219956"/>
            <a:ext cx="1371600" cy="923544"/>
          </a:xfrm>
          <a:prstGeom prst="rect">
            <a:avLst/>
          </a:prstGeom>
        </p:spPr>
      </p:pic>
    </p:spTree>
    <p:extLst>
      <p:ext uri="{BB962C8B-B14F-4D97-AF65-F5344CB8AC3E}">
        <p14:creationId xmlns:p14="http://schemas.microsoft.com/office/powerpoint/2010/main" val="33971910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4"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03703096"/>
      </p:ext>
    </p:extLst>
  </p:cSld>
  <p:clrMap bg1="dk1" tx1="lt1" bg2="dk2" tx2="lt2" accent1="accent1" accent2="accent2" accent3="accent3" accent4="accent4" accent5="accent5" accent6="accent6" hlink="hlink" folHlink="folHlink"/>
  <p:sldLayoutIdLst>
    <p:sldLayoutId id="2147483666" r:id="rId1"/>
    <p:sldLayoutId id="2147483658" r:id="rId2"/>
    <p:sldLayoutId id="2147483680" r:id="rId3"/>
    <p:sldLayoutId id="2147483659" r:id="rId4"/>
    <p:sldLayoutId id="2147483660" r:id="rId5"/>
    <p:sldLayoutId id="2147483661" r:id="rId6"/>
    <p:sldLayoutId id="2147483685" r:id="rId7"/>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9868176"/>
      </p:ext>
    </p:extLst>
  </p:cSld>
  <p:clrMap bg1="lt1" tx1="dk1" bg2="lt2" tx2="dk2" accent1="accent1" accent2="accent2" accent3="accent3" accent4="accent4" accent5="accent5" accent6="accent6" hlink="hlink" folHlink="folHlink"/>
  <p:sldLayoutIdLst>
    <p:sldLayoutId id="2147483679" r:id="rId1"/>
    <p:sldLayoutId id="2147483653" r:id="rId2"/>
    <p:sldLayoutId id="2147483682" r:id="rId3"/>
    <p:sldLayoutId id="2147483663" r:id="rId4"/>
    <p:sldLayoutId id="2147483664" r:id="rId5"/>
    <p:sldLayoutId id="2147483665" r:id="rId6"/>
    <p:sldLayoutId id="2147483684" r:id="rId7"/>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hyperlink" Target="mailto:jej@uw.edu" TargetMode="External"/><Relationship Id="rId2" Type="http://schemas.openxmlformats.org/officeDocument/2006/relationships/hyperlink" Target="https://www.washington.edu/uwclimatesurvey/" TargetMode="External"/><Relationship Id="rId1" Type="http://schemas.openxmlformats.org/officeDocument/2006/relationships/slideLayout" Target="../slideLayouts/slideLayout12.xml"/><Relationship Id="rId6" Type="http://schemas.openxmlformats.org/officeDocument/2006/relationships/hyperlink" Target="mailto:jmcshay@uw.edu" TargetMode="External"/><Relationship Id="rId5" Type="http://schemas.openxmlformats.org/officeDocument/2006/relationships/hyperlink" Target="mailto:mh24@uw.edu" TargetMode="External"/><Relationship Id="rId4" Type="http://schemas.openxmlformats.org/officeDocument/2006/relationships/hyperlink" Target="mailto:nettie@uw.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sz="2400" dirty="0"/>
              <a:t>CLIMATE SURVEY: BACKGROUND</a:t>
            </a:r>
          </a:p>
        </p:txBody>
      </p:sp>
      <p:sp>
        <p:nvSpPr>
          <p:cNvPr id="6" name="Content"/>
          <p:cNvSpPr>
            <a:spLocks noGrp="1"/>
          </p:cNvSpPr>
          <p:nvPr>
            <p:ph type="body" sz="quarter" idx="11"/>
          </p:nvPr>
        </p:nvSpPr>
        <p:spPr>
          <a:xfrm>
            <a:off x="457200" y="1142999"/>
            <a:ext cx="8229600" cy="3095045"/>
          </a:xfrm>
        </p:spPr>
        <p:txBody>
          <a:bodyPr/>
          <a:lstStyle/>
          <a:p>
            <a:r>
              <a:rPr lang="en-US" sz="1600" b="1" dirty="0"/>
              <a:t>The UW Climate Survey is rooted in the 2017-21 Diversity Blueprint:</a:t>
            </a:r>
          </a:p>
          <a:p>
            <a:pPr lvl="1"/>
            <a:r>
              <a:rPr lang="en-US" sz="1600" b="1" dirty="0"/>
              <a:t>Goal #1, “Cultivate an Inclusive Campus Climate”: “The University must actively work to create and maintain learning, working, and living environments in which students, faculty, and staff from diverse backgrounds feel they can thrive. The climate should be inclusive, equitable, and welcoming on all UW campuses.” </a:t>
            </a:r>
          </a:p>
          <a:p>
            <a:pPr lvl="1"/>
            <a:r>
              <a:rPr lang="en-US" sz="1600" b="1" dirty="0"/>
              <a:t>Recommended priority and suggested action step #1: “Create a framework to address the University’s challenges by developing, administering, and assessing an inclusive campus climate survey.” </a:t>
            </a:r>
          </a:p>
          <a:p>
            <a:r>
              <a:rPr lang="en-US" sz="1600" b="1" dirty="0"/>
              <a:t>Executive sponsor: Rickey Hall, Vice President, Minority Affairs and Diversity, and University Diversity Officer</a:t>
            </a:r>
          </a:p>
        </p:txBody>
      </p:sp>
    </p:spTree>
    <p:extLst>
      <p:ext uri="{BB962C8B-B14F-4D97-AF65-F5344CB8AC3E}">
        <p14:creationId xmlns:p14="http://schemas.microsoft.com/office/powerpoint/2010/main" val="922755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sz="2400" dirty="0"/>
              <a:t>CLIMATE SURVEY: TIMELINE</a:t>
            </a:r>
          </a:p>
        </p:txBody>
      </p:sp>
      <p:sp>
        <p:nvSpPr>
          <p:cNvPr id="6" name="Content"/>
          <p:cNvSpPr>
            <a:spLocks noGrp="1"/>
          </p:cNvSpPr>
          <p:nvPr>
            <p:ph type="body" sz="quarter" idx="11"/>
          </p:nvPr>
        </p:nvSpPr>
        <p:spPr>
          <a:xfrm>
            <a:off x="457200" y="1143000"/>
            <a:ext cx="8229600" cy="3670540"/>
          </a:xfrm>
        </p:spPr>
        <p:txBody>
          <a:bodyPr/>
          <a:lstStyle/>
          <a:p>
            <a:r>
              <a:rPr lang="en-US" sz="1600" b="1" dirty="0"/>
              <a:t>Summer/Autumn 2018: (1) Decision to work with an external consultant, and (2) RFP and selection of consultant, Rankin &amp; Associates (R&amp;A)</a:t>
            </a:r>
          </a:p>
          <a:p>
            <a:r>
              <a:rPr lang="en-US" sz="1600" b="1" dirty="0"/>
              <a:t>Winter/Spring 2019: Tri-campus Climate Study Working Group (CSWG) engaged with R&amp;A to guide the survey development, informed in part by 42 focus groups facilitated by R&amp;A at all three campuses</a:t>
            </a:r>
          </a:p>
          <a:p>
            <a:r>
              <a:rPr lang="en-US" sz="1600" b="1" dirty="0"/>
              <a:t>Summer 2019: Survey testing and finalization</a:t>
            </a:r>
          </a:p>
          <a:p>
            <a:r>
              <a:rPr lang="en-US" sz="1600" b="1" dirty="0"/>
              <a:t>Autumn 2019: Survey administration (October 8 – November 8)</a:t>
            </a:r>
          </a:p>
          <a:p>
            <a:r>
              <a:rPr lang="en-US" sz="1600" b="1" dirty="0"/>
              <a:t>Spring </a:t>
            </a:r>
            <a:r>
              <a:rPr lang="en-US" sz="1600" b="1" dirty="0" smtClean="0"/>
              <a:t>2020 (mid-May): </a:t>
            </a:r>
            <a:r>
              <a:rPr lang="en-US" sz="1600" b="1" dirty="0"/>
              <a:t>R&amp;A shares reports with campus communities</a:t>
            </a:r>
          </a:p>
          <a:p>
            <a:r>
              <a:rPr lang="en-US" sz="1600" b="1" dirty="0"/>
              <a:t>Summer-Autumn 2020 and beyond: Further analyses and reporting; Action plan development</a:t>
            </a:r>
          </a:p>
        </p:txBody>
      </p:sp>
    </p:spTree>
    <p:extLst>
      <p:ext uri="{BB962C8B-B14F-4D97-AF65-F5344CB8AC3E}">
        <p14:creationId xmlns:p14="http://schemas.microsoft.com/office/powerpoint/2010/main" val="1075991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sz="2400" dirty="0"/>
              <a:t>CLIMATE SURVEY: DEFINITIONS AND ANALYSES</a:t>
            </a:r>
          </a:p>
        </p:txBody>
      </p:sp>
      <p:sp>
        <p:nvSpPr>
          <p:cNvPr id="6" name="Content"/>
          <p:cNvSpPr>
            <a:spLocks noGrp="1"/>
          </p:cNvSpPr>
          <p:nvPr>
            <p:ph type="body" sz="quarter" idx="11"/>
          </p:nvPr>
        </p:nvSpPr>
        <p:spPr>
          <a:xfrm>
            <a:off x="457200" y="1143000"/>
            <a:ext cx="8229600" cy="3601528"/>
          </a:xfrm>
        </p:spPr>
        <p:txBody>
          <a:bodyPr/>
          <a:lstStyle/>
          <a:p>
            <a:r>
              <a:rPr lang="en-US" sz="1600" b="1" dirty="0"/>
              <a:t>R&amp;A’s definition of campus climate: “The current attitudes and behaviors of faculty, staff, administrators, and students, as well as institutional policies and procedures, which influence the level of respect for individual needs, abilities, and potential.” </a:t>
            </a:r>
          </a:p>
          <a:p>
            <a:r>
              <a:rPr lang="en-US" sz="1600" b="1" dirty="0"/>
              <a:t>Typical spheres of analysis include but are not limited to the following:</a:t>
            </a:r>
          </a:p>
          <a:p>
            <a:pPr lvl="1"/>
            <a:r>
              <a:rPr lang="en-US" sz="1600" b="1" dirty="0"/>
              <a:t>Comfort with/perceptions of campus climate overall</a:t>
            </a:r>
          </a:p>
          <a:p>
            <a:pPr lvl="1"/>
            <a:r>
              <a:rPr lang="en-US" sz="1600" b="1" dirty="0"/>
              <a:t>Perceptions of level of respect</a:t>
            </a:r>
          </a:p>
          <a:p>
            <a:pPr lvl="1"/>
            <a:r>
              <a:rPr lang="en-US" sz="1600" b="1" dirty="0"/>
              <a:t>Perceptions of campus accessibility</a:t>
            </a:r>
          </a:p>
          <a:p>
            <a:pPr lvl="1"/>
            <a:r>
              <a:rPr lang="en-US" sz="1600" b="1" dirty="0"/>
              <a:t>Personal experiences with exclusionary, offensive, or hostile conduct</a:t>
            </a:r>
          </a:p>
          <a:p>
            <a:pPr lvl="1"/>
            <a:r>
              <a:rPr lang="en-US" sz="1600" b="1" dirty="0"/>
              <a:t>Observations of exclusionary, offensive, or hostile conduct</a:t>
            </a:r>
          </a:p>
          <a:p>
            <a:pPr lvl="1"/>
            <a:r>
              <a:rPr lang="en-US" sz="1600" b="1" dirty="0"/>
              <a:t>Personal experience with or observation of unwanted sexual conduct</a:t>
            </a:r>
          </a:p>
        </p:txBody>
      </p:sp>
    </p:spTree>
    <p:extLst>
      <p:ext uri="{BB962C8B-B14F-4D97-AF65-F5344CB8AC3E}">
        <p14:creationId xmlns:p14="http://schemas.microsoft.com/office/powerpoint/2010/main" val="39709420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460374" y="370622"/>
            <a:ext cx="8437135" cy="548640"/>
          </a:xfrm>
        </p:spPr>
        <p:txBody>
          <a:bodyPr/>
          <a:lstStyle/>
          <a:p>
            <a:r>
              <a:rPr lang="en-US" sz="2400" dirty="0"/>
              <a:t>CLIMATE SURVEY: POPULATIONS AND REPORTING</a:t>
            </a:r>
          </a:p>
        </p:txBody>
      </p:sp>
      <p:sp>
        <p:nvSpPr>
          <p:cNvPr id="6" name="Content"/>
          <p:cNvSpPr>
            <a:spLocks noGrp="1"/>
          </p:cNvSpPr>
          <p:nvPr>
            <p:ph type="body" sz="quarter" idx="11"/>
          </p:nvPr>
        </p:nvSpPr>
        <p:spPr/>
        <p:txBody>
          <a:bodyPr/>
          <a:lstStyle/>
          <a:p>
            <a:r>
              <a:rPr lang="en-US" sz="2000" b="1" dirty="0"/>
              <a:t>Four distinct populations or “campuses”:</a:t>
            </a:r>
          </a:p>
          <a:p>
            <a:pPr lvl="1"/>
            <a:r>
              <a:rPr lang="en-US" sz="1600" b="1" dirty="0"/>
              <a:t>Bothell: All students, staff, and faculty</a:t>
            </a:r>
          </a:p>
          <a:p>
            <a:pPr lvl="1"/>
            <a:r>
              <a:rPr lang="en-US" sz="1600" b="1" dirty="0"/>
              <a:t>Tacoma: All students, staff, and faculty</a:t>
            </a:r>
          </a:p>
          <a:p>
            <a:pPr lvl="1"/>
            <a:r>
              <a:rPr lang="en-US" sz="1600" b="1" dirty="0"/>
              <a:t>Seattle health sciences: All students enrolled in an academic program of and staff and faculty employed by a health sciences school: Dentistry, Nursing, Medicine, Pharmacy, Public Health, or Social Work</a:t>
            </a:r>
          </a:p>
          <a:p>
            <a:pPr lvl="1"/>
            <a:r>
              <a:rPr lang="en-US" sz="1600" b="1" dirty="0"/>
              <a:t>Seattle non-health sciences: All students, staff, and faculty</a:t>
            </a:r>
          </a:p>
          <a:p>
            <a:r>
              <a:rPr lang="en-US" sz="2000" b="1" dirty="0"/>
              <a:t>Therefore, four distinct reports, i.e., one for each population/“campus”</a:t>
            </a:r>
          </a:p>
        </p:txBody>
      </p:sp>
    </p:spTree>
    <p:extLst>
      <p:ext uri="{BB962C8B-B14F-4D97-AF65-F5344CB8AC3E}">
        <p14:creationId xmlns:p14="http://schemas.microsoft.com/office/powerpoint/2010/main" val="1377213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sz="2400" dirty="0"/>
              <a:t>CLIMATE SURVEY: WHAT’S NEXT</a:t>
            </a:r>
          </a:p>
        </p:txBody>
      </p:sp>
      <p:sp>
        <p:nvSpPr>
          <p:cNvPr id="6" name="Content"/>
          <p:cNvSpPr>
            <a:spLocks noGrp="1"/>
          </p:cNvSpPr>
          <p:nvPr>
            <p:ph type="body" sz="quarter" idx="11"/>
          </p:nvPr>
        </p:nvSpPr>
        <p:spPr/>
        <p:txBody>
          <a:bodyPr/>
          <a:lstStyle/>
          <a:p>
            <a:r>
              <a:rPr lang="en-US" sz="1600" b="1" dirty="0"/>
              <a:t>Announcement email on October 2</a:t>
            </a:r>
            <a:r>
              <a:rPr lang="en-US" sz="1600" b="1" baseline="30000" dirty="0"/>
              <a:t>nd</a:t>
            </a:r>
            <a:endParaRPr lang="en-US" sz="1600" b="1" dirty="0"/>
          </a:p>
          <a:p>
            <a:r>
              <a:rPr lang="en-US" sz="1600" b="1" dirty="0"/>
              <a:t>Invitation email on October 8</a:t>
            </a:r>
            <a:r>
              <a:rPr lang="en-US" sz="1600" b="1" baseline="30000" dirty="0"/>
              <a:t>th</a:t>
            </a:r>
            <a:r>
              <a:rPr lang="en-US" sz="1600" b="1" dirty="0"/>
              <a:t> </a:t>
            </a:r>
          </a:p>
        </p:txBody>
      </p:sp>
    </p:spTree>
    <p:extLst>
      <p:ext uri="{BB962C8B-B14F-4D97-AF65-F5344CB8AC3E}">
        <p14:creationId xmlns:p14="http://schemas.microsoft.com/office/powerpoint/2010/main" val="23873534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sz="2400" dirty="0"/>
              <a:t>CLIMATE SURVEY: QUESTIONS? </a:t>
            </a:r>
          </a:p>
        </p:txBody>
      </p:sp>
      <p:sp>
        <p:nvSpPr>
          <p:cNvPr id="6" name="Content"/>
          <p:cNvSpPr>
            <a:spLocks noGrp="1"/>
          </p:cNvSpPr>
          <p:nvPr>
            <p:ph type="body" sz="quarter" idx="11"/>
          </p:nvPr>
        </p:nvSpPr>
        <p:spPr/>
        <p:txBody>
          <a:bodyPr/>
          <a:lstStyle/>
          <a:p>
            <a:r>
              <a:rPr lang="en-US" sz="1600" b="1" dirty="0"/>
              <a:t>Climate Survey website: </a:t>
            </a:r>
            <a:r>
              <a:rPr lang="en-US" sz="1600" dirty="0">
                <a:hlinkClick r:id="rId2"/>
              </a:rPr>
              <a:t>https://www.washington.edu/uwclimatesurvey/</a:t>
            </a:r>
            <a:endParaRPr lang="en-US" sz="1600" b="1" dirty="0"/>
          </a:p>
          <a:p>
            <a:r>
              <a:rPr lang="en-US" sz="1600" b="1" dirty="0"/>
              <a:t>CSWG co-chairs: </a:t>
            </a:r>
          </a:p>
          <a:p>
            <a:pPr lvl="1"/>
            <a:r>
              <a:rPr lang="en-US" sz="1600" b="1" dirty="0"/>
              <a:t>Jason Johnson, </a:t>
            </a:r>
            <a:r>
              <a:rPr lang="en-US" sz="1600" b="1" dirty="0">
                <a:hlinkClick r:id="rId3"/>
              </a:rPr>
              <a:t>jej@uw.edu</a:t>
            </a:r>
            <a:r>
              <a:rPr lang="en-US" sz="1600" b="1" dirty="0"/>
              <a:t>, 206-543-2248</a:t>
            </a:r>
          </a:p>
          <a:p>
            <a:pPr lvl="1"/>
            <a:r>
              <a:rPr lang="en-US" sz="1600" b="1" dirty="0"/>
              <a:t>Jeanette James, </a:t>
            </a:r>
            <a:r>
              <a:rPr lang="en-US" sz="1600" b="1" dirty="0">
                <a:hlinkClick r:id="rId4"/>
              </a:rPr>
              <a:t>nettie@uw.edu</a:t>
            </a:r>
            <a:r>
              <a:rPr lang="en-US" sz="1600" b="1" dirty="0"/>
              <a:t>, </a:t>
            </a:r>
            <a:r>
              <a:rPr lang="en-US" sz="1600" b="1" dirty="0" smtClean="0"/>
              <a:t>206-221-8179</a:t>
            </a:r>
          </a:p>
          <a:p>
            <a:r>
              <a:rPr lang="en-US" sz="1600" b="1" dirty="0" smtClean="0"/>
              <a:t>CSWG UWT leads: </a:t>
            </a:r>
          </a:p>
          <a:p>
            <a:pPr lvl="1"/>
            <a:r>
              <a:rPr lang="en-US" sz="1600" b="1" dirty="0" smtClean="0"/>
              <a:t>Marian Harris, </a:t>
            </a:r>
            <a:r>
              <a:rPr lang="en-US" sz="1600" b="1" dirty="0" smtClean="0">
                <a:hlinkClick r:id="rId5"/>
              </a:rPr>
              <a:t>mh24@uw.edu</a:t>
            </a:r>
            <a:r>
              <a:rPr lang="en-US" sz="1600" b="1" smtClean="0"/>
              <a:t>, </a:t>
            </a:r>
            <a:r>
              <a:rPr lang="en-US" sz="1600" b="1" smtClean="0"/>
              <a:t>253-692-4554</a:t>
            </a:r>
            <a:endParaRPr lang="en-US" sz="1600" b="1" dirty="0" smtClean="0"/>
          </a:p>
          <a:p>
            <a:pPr lvl="1"/>
            <a:r>
              <a:rPr lang="en-US" sz="1600" b="1" dirty="0" smtClean="0"/>
              <a:t>James </a:t>
            </a:r>
            <a:r>
              <a:rPr lang="en-US" sz="1600" b="1" dirty="0" err="1" smtClean="0"/>
              <a:t>McShay</a:t>
            </a:r>
            <a:r>
              <a:rPr lang="en-US" sz="1600" b="1" dirty="0" smtClean="0"/>
              <a:t>, </a:t>
            </a:r>
            <a:r>
              <a:rPr lang="en-US" sz="1600" b="1" dirty="0" smtClean="0">
                <a:hlinkClick r:id="rId6"/>
              </a:rPr>
              <a:t>jmcshay@uw.edu</a:t>
            </a:r>
            <a:r>
              <a:rPr lang="en-US" sz="1600" b="1" dirty="0" smtClean="0"/>
              <a:t>, 253-692-4861</a:t>
            </a:r>
            <a:endParaRPr lang="en-US" sz="1600" b="1" dirty="0"/>
          </a:p>
        </p:txBody>
      </p:sp>
    </p:spTree>
    <p:extLst>
      <p:ext uri="{BB962C8B-B14F-4D97-AF65-F5344CB8AC3E}">
        <p14:creationId xmlns:p14="http://schemas.microsoft.com/office/powerpoint/2010/main" val="1978296123"/>
      </p:ext>
    </p:extLst>
  </p:cSld>
  <p:clrMapOvr>
    <a:masterClrMapping/>
  </p:clrMapOvr>
</p:sld>
</file>

<file path=ppt/theme/theme1.xml><?xml version="1.0" encoding="utf-8"?>
<a:theme xmlns:a="http://schemas.openxmlformats.org/drawingml/2006/main" name="Custom Design">
  <a:themeElements>
    <a:clrScheme name="4b2e83">
      <a:dk1>
        <a:srgbClr val="4B2E83"/>
      </a:dk1>
      <a:lt1>
        <a:srgbClr val="E8D3A2"/>
      </a:lt1>
      <a:dk2>
        <a:srgbClr val="4B2E83"/>
      </a:dk2>
      <a:lt2>
        <a:srgbClr val="FFFFFF"/>
      </a:lt2>
      <a:accent1>
        <a:srgbClr val="4B2E83"/>
      </a:accent1>
      <a:accent2>
        <a:srgbClr val="E8D3A2"/>
      </a:accent2>
      <a:accent3>
        <a:srgbClr val="FFFFFF"/>
      </a:accent3>
      <a:accent4>
        <a:srgbClr val="D8D9DA"/>
      </a:accent4>
      <a:accent5>
        <a:srgbClr val="999999"/>
      </a:accent5>
      <a:accent6>
        <a:srgbClr val="917B4C"/>
      </a:accent6>
      <a:hlink>
        <a:srgbClr val="D8D9DA"/>
      </a:hlink>
      <a:folHlink>
        <a:srgbClr val="99999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PT_Template_16x9-Solid-ADA" id="{7F1A290A-F38F-4F9F-B3C4-07E58DC9AC67}" vid="{969BA083-AD67-49C4-B56E-077B6EA4DD10}"/>
    </a:ext>
  </a:extLst>
</a:theme>
</file>

<file path=ppt/theme/theme2.xml><?xml version="1.0" encoding="utf-8"?>
<a:theme xmlns:a="http://schemas.openxmlformats.org/drawingml/2006/main" name="1_Custom Design">
  <a:themeElements>
    <a:clrScheme name="Custom 1">
      <a:dk1>
        <a:srgbClr val="4B2E83"/>
      </a:dk1>
      <a:lt1>
        <a:srgbClr val="E8D3A2"/>
      </a:lt1>
      <a:dk2>
        <a:srgbClr val="4B2E83"/>
      </a:dk2>
      <a:lt2>
        <a:srgbClr val="FFFFFF"/>
      </a:lt2>
      <a:accent1>
        <a:srgbClr val="4B2E83"/>
      </a:accent1>
      <a:accent2>
        <a:srgbClr val="E8D3A2"/>
      </a:accent2>
      <a:accent3>
        <a:srgbClr val="FFFFFF"/>
      </a:accent3>
      <a:accent4>
        <a:srgbClr val="D8D9DA"/>
      </a:accent4>
      <a:accent5>
        <a:srgbClr val="999999"/>
      </a:accent5>
      <a:accent6>
        <a:srgbClr val="917B4C"/>
      </a:accent6>
      <a:hlink>
        <a:srgbClr val="917B4C"/>
      </a:hlink>
      <a:folHlink>
        <a:srgbClr val="C3B28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PT_Template_16x9-Solid-ADA" id="{7F1A290A-F38F-4F9F-B3C4-07E58DC9AC67}" vid="{F60F13BA-BFB0-4DA9-85F8-6682ED047D48}"/>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UW_x0020_Med_x0020_Center_x0020_Related xmlns="74e0dede-3c40-49a2-afc8-86881fd80d41">false</UW_x0020_Med_x0020_Center_x0020_Related>
    <g8417fa8bbcb49a7a3deab536919f70d xmlns="74e0dede-3c40-49a2-afc8-86881fd80d41">
      <Terms xmlns="http://schemas.microsoft.com/office/infopath/2007/PartnerControls">
        <TermInfo xmlns="http://schemas.microsoft.com/office/infopath/2007/PartnerControls">
          <TermName xmlns="http://schemas.microsoft.com/office/infopath/2007/PartnerControls">Artifacts</TermName>
          <TermId xmlns="http://schemas.microsoft.com/office/infopath/2007/PartnerControls">7863485e-4146-40bf-b6ce-d7b7d5eb42af</TermId>
        </TermInfo>
      </Terms>
    </g8417fa8bbcb49a7a3deab536919f70d>
    <h84327d728534e0bb4cb92568e43e75b xmlns="74e0dede-3c40-49a2-afc8-86881fd80d41">
      <Terms xmlns="http://schemas.microsoft.com/office/infopath/2007/PartnerControls">
        <TermInfo xmlns="http://schemas.microsoft.com/office/infopath/2007/PartnerControls">
          <TermName xmlns="http://schemas.microsoft.com/office/infopath/2007/PartnerControls">Comms Doc Templates</TermName>
          <TermId xmlns="http://schemas.microsoft.com/office/infopath/2007/PartnerControls">69fcc147-dff3-4709-811f-351a5953d2f3</TermId>
        </TermInfo>
      </Terms>
    </h84327d728534e0bb4cb92568e43e75b>
    <TaxCatchAll xmlns="ab06a5aa-8e31-4bdb-9b13-38c58a92ec8a">
      <Value>6</Value>
      <Value>16</Value>
      <Value>135</Value>
    </TaxCatchAll>
    <PublishingExpirationDate xmlns="http://schemas.microsoft.com/sharepoint/v3" xsi:nil="true"/>
    <Change_x0020_Request_x0020_Status xmlns="74e0dede-3c40-49a2-afc8-86881fd80d41" xsi:nil="true"/>
    <PublishingStartDate xmlns="http://schemas.microsoft.com/sharepoint/v3" xsi:nil="true"/>
    <h358b701b86e4cec9ff4e23d48f1625c xmlns="74e0dede-3c40-49a2-afc8-86881fd80d41">
      <Terms xmlns="http://schemas.microsoft.com/office/infopath/2007/PartnerControls">
        <TermInfo xmlns="http://schemas.microsoft.com/office/infopath/2007/PartnerControls">
          <TermName xmlns="http://schemas.microsoft.com/office/infopath/2007/PartnerControls">Operations</TermName>
          <TermId xmlns="http://schemas.microsoft.com/office/infopath/2007/PartnerControls">f87a28bf-95c8-4a32-9d9b-d56e58880833</TermId>
        </TermInfo>
      </Terms>
    </h358b701b86e4cec9ff4e23d48f1625c>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eliverable Doc" ma:contentTypeID="0x010100F6BC4209D4298F459EA26DD5DAB021EA0C006C8A2FACF7F2F945AD8F8B10C5C1AA59" ma:contentTypeVersion="15" ma:contentTypeDescription="" ma:contentTypeScope="" ma:versionID="cecc2ee7c92a17072cd309847908dcbe">
  <xsd:schema xmlns:xsd="http://www.w3.org/2001/XMLSchema" xmlns:xs="http://www.w3.org/2001/XMLSchema" xmlns:p="http://schemas.microsoft.com/office/2006/metadata/properties" xmlns:ns1="http://schemas.microsoft.com/sharepoint/v3" xmlns:ns2="74e0dede-3c40-49a2-afc8-86881fd80d41" xmlns:ns3="ab06a5aa-8e31-4bdb-9b13-38c58a92ec8a" xmlns:ns4="5786904e-6f50-4086-9f6f-44e1bcaf5189" targetNamespace="http://schemas.microsoft.com/office/2006/metadata/properties" ma:root="true" ma:fieldsID="a5653499338986a9d4c4043ec507fe60" ns1:_="" ns2:_="" ns3:_="" ns4:_="">
    <xsd:import namespace="http://schemas.microsoft.com/sharepoint/v3"/>
    <xsd:import namespace="74e0dede-3c40-49a2-afc8-86881fd80d41"/>
    <xsd:import namespace="ab06a5aa-8e31-4bdb-9b13-38c58a92ec8a"/>
    <xsd:import namespace="5786904e-6f50-4086-9f6f-44e1bcaf5189"/>
    <xsd:element name="properties">
      <xsd:complexType>
        <xsd:sequence>
          <xsd:element name="documentManagement">
            <xsd:complexType>
              <xsd:all>
                <xsd:element ref="ns2:UW_x0020_Med_x0020_Center_x0020_Related" minOccurs="0"/>
                <xsd:element ref="ns3:TaxCatchAll" minOccurs="0"/>
                <xsd:element ref="ns3:TaxCatchAllLabel" minOccurs="0"/>
                <xsd:element ref="ns2:g8417fa8bbcb49a7a3deab536919f70d" minOccurs="0"/>
                <xsd:element ref="ns2:h84327d728534e0bb4cb92568e43e75b" minOccurs="0"/>
                <xsd:element ref="ns2:h358b701b86e4cec9ff4e23d48f1625c" minOccurs="0"/>
                <xsd:element ref="ns2:SharedWithUsers" minOccurs="0"/>
                <xsd:element ref="ns2:SharedWithDetails" minOccurs="0"/>
                <xsd:element ref="ns1:PublishingStartDate" minOccurs="0"/>
                <xsd:element ref="ns1:PublishingExpirationDate" minOccurs="0"/>
                <xsd:element ref="ns4:MediaServiceMetadata" minOccurs="0"/>
                <xsd:element ref="ns4:MediaServiceFastMetadata" minOccurs="0"/>
                <xsd:element ref="ns2:Change_x0020_Request_x0020_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9"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20"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4e0dede-3c40-49a2-afc8-86881fd80d41" elementFormDefault="qualified">
    <xsd:import namespace="http://schemas.microsoft.com/office/2006/documentManagement/types"/>
    <xsd:import namespace="http://schemas.microsoft.com/office/infopath/2007/PartnerControls"/>
    <xsd:element name="UW_x0020_Med_x0020_Center_x0020_Related" ma:index="5" nillable="true" ma:displayName="UW Med Center Related" ma:default="0" ma:description="Documents that are related to UW Med Centers and the Med Center JIRA dashboards." ma:internalName="UW_x0020_Med_x0020_Center_x0020_Related">
      <xsd:simpleType>
        <xsd:restriction base="dms:Boolean"/>
      </xsd:simpleType>
    </xsd:element>
    <xsd:element name="g8417fa8bbcb49a7a3deab536919f70d" ma:index="10" nillable="true" ma:taxonomy="true" ma:internalName="g8417fa8bbcb49a7a3deab536919f70d" ma:taxonomyFieldName="Doc_x0020_Type" ma:displayName="Doc Type" ma:indexed="true" ma:default="" ma:fieldId="{08417fa8-bbcb-49a7-a3de-ab536919f70d}" ma:sspId="e20148b9-20a4-48a0-acba-ba52d68a37a3" ma:termSetId="735ba1bc-890c-4938-b226-f0990cf05e1f" ma:anchorId="00000000-0000-0000-0000-000000000000" ma:open="false" ma:isKeyword="false">
      <xsd:complexType>
        <xsd:sequence>
          <xsd:element ref="pc:Terms" minOccurs="0" maxOccurs="1"/>
        </xsd:sequence>
      </xsd:complexType>
    </xsd:element>
    <xsd:element name="h84327d728534e0bb4cb92568e43e75b" ma:index="12" nillable="true" ma:taxonomy="true" ma:internalName="h84327d728534e0bb4cb92568e43e75b" ma:taxonomyFieldName="ISC_x0020_Topic" ma:displayName="ISC Topic" ma:indexed="true" ma:default="" ma:fieldId="{184327d7-2853-4e0b-b4cb-92568e43e75b}" ma:sspId="e20148b9-20a4-48a0-acba-ba52d68a37a3" ma:termSetId="2900607e-ae1e-4401-be85-077f02758eb7" ma:anchorId="00000000-0000-0000-0000-000000000000" ma:open="false" ma:isKeyword="false">
      <xsd:complexType>
        <xsd:sequence>
          <xsd:element ref="pc:Terms" minOccurs="0" maxOccurs="1"/>
        </xsd:sequence>
      </xsd:complexType>
    </xsd:element>
    <xsd:element name="h358b701b86e4cec9ff4e23d48f1625c" ma:index="14" nillable="true" ma:taxonomy="true" ma:internalName="h358b701b86e4cec9ff4e23d48f1625c" ma:taxonomyFieldName="Parent_x0020_Topic" ma:displayName="Parent Topic" ma:default="" ma:fieldId="{1358b701-b86e-4cec-9ff4-e23d48f1625c}" ma:sspId="e20148b9-20a4-48a0-acba-ba52d68a37a3" ma:termSetId="f5a0fcb9-91da-49ae-8495-66a79b05da48" ma:anchorId="00000000-0000-0000-0000-000000000000" ma:open="false" ma:isKeyword="false">
      <xsd:complexType>
        <xsd:sequence>
          <xsd:element ref="pc:Terms" minOccurs="0" maxOccurs="1"/>
        </xsd:sequence>
      </xsd:complexType>
    </xsd:element>
    <xsd:element name="SharedWithUsers" ma:index="16"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description="" ma:internalName="SharedWithDetails" ma:readOnly="true">
      <xsd:simpleType>
        <xsd:restriction base="dms:Note">
          <xsd:maxLength value="255"/>
        </xsd:restriction>
      </xsd:simpleType>
    </xsd:element>
    <xsd:element name="Change_x0020_Request_x0020_Status" ma:index="23" nillable="true" ma:displayName="Change Request Status" ma:format="Dropdown" ma:internalName="Change_x0020_Request_x0020_Status">
      <xsd:simpleType>
        <xsd:restriction base="dms:Choice">
          <xsd:enumeration value="In Draft"/>
          <xsd:enumeration value="Ready for Review"/>
          <xsd:enumeration value="Pending"/>
          <xsd:enumeration value="Approved"/>
          <xsd:enumeration value="Future Work"/>
          <xsd:enumeration value="Cancelled"/>
          <xsd:enumeration value="Closed"/>
        </xsd:restriction>
      </xsd:simpleType>
    </xsd:element>
  </xsd:schema>
  <xsd:schema xmlns:xsd="http://www.w3.org/2001/XMLSchema" xmlns:xs="http://www.w3.org/2001/XMLSchema" xmlns:dms="http://schemas.microsoft.com/office/2006/documentManagement/types" xmlns:pc="http://schemas.microsoft.com/office/infopath/2007/PartnerControls" targetNamespace="ab06a5aa-8e31-4bdb-9b13-38c58a92ec8a" elementFormDefault="qualified">
    <xsd:import namespace="http://schemas.microsoft.com/office/2006/documentManagement/types"/>
    <xsd:import namespace="http://schemas.microsoft.com/office/infopath/2007/PartnerControls"/>
    <xsd:element name="TaxCatchAll" ma:index="8" nillable="true" ma:displayName="Taxonomy Catch All Column" ma:description="" ma:hidden="true" ma:list="{0ba1c61e-8a00-4e85-93b3-5bf4f0d0a076}" ma:internalName="TaxCatchAll" ma:showField="CatchAllData" ma:web="74e0dede-3c40-49a2-afc8-86881fd80d41">
      <xsd:complexType>
        <xsd:complexContent>
          <xsd:extension base="dms:MultiChoiceLookup">
            <xsd:sequence>
              <xsd:element name="Value" type="dms:Lookup" maxOccurs="unbounded" minOccurs="0" nillable="true"/>
            </xsd:sequence>
          </xsd:extension>
        </xsd:complexContent>
      </xsd:complexType>
    </xsd:element>
    <xsd:element name="TaxCatchAllLabel" ma:index="9" nillable="true" ma:displayName="Taxonomy Catch All Column1" ma:description="" ma:hidden="true" ma:list="{0ba1c61e-8a00-4e85-93b3-5bf4f0d0a076}" ma:internalName="TaxCatchAllLabel" ma:readOnly="true" ma:showField="CatchAllDataLabel" ma:web="74e0dede-3c40-49a2-afc8-86881fd80d41">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786904e-6f50-4086-9f6f-44e1bcaf5189" elementFormDefault="qualified">
    <xsd:import namespace="http://schemas.microsoft.com/office/2006/documentManagement/types"/>
    <xsd:import namespace="http://schemas.microsoft.com/office/infopath/2007/PartnerControls"/>
    <xsd:element name="MediaServiceMetadata" ma:index="21" nillable="true" ma:displayName="MediaServiceMetadata" ma:description="" ma:hidden="true" ma:internalName="MediaServiceMetadata" ma:readOnly="true">
      <xsd:simpleType>
        <xsd:restriction base="dms:Note"/>
      </xsd:simpleType>
    </xsd:element>
    <xsd:element name="MediaServiceFastMetadata" ma:index="22"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1"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7AEF845-CA0A-4343-8510-46EC9C179B18}">
  <ds:schemaRefs>
    <ds:schemaRef ds:uri="5786904e-6f50-4086-9f6f-44e1bcaf5189"/>
    <ds:schemaRef ds:uri="http://purl.org/dc/terms/"/>
    <ds:schemaRef ds:uri="http://www.w3.org/XML/1998/namespace"/>
    <ds:schemaRef ds:uri="http://schemas.microsoft.com/office/2006/documentManagement/types"/>
    <ds:schemaRef ds:uri="http://purl.org/dc/elements/1.1/"/>
    <ds:schemaRef ds:uri="http://schemas.microsoft.com/office/2006/metadata/properties"/>
    <ds:schemaRef ds:uri="http://purl.org/dc/dcmitype/"/>
    <ds:schemaRef ds:uri="http://schemas.microsoft.com/office/infopath/2007/PartnerControls"/>
    <ds:schemaRef ds:uri="ab06a5aa-8e31-4bdb-9b13-38c58a92ec8a"/>
    <ds:schemaRef ds:uri="http://schemas.openxmlformats.org/package/2006/metadata/core-properties"/>
    <ds:schemaRef ds:uri="74e0dede-3c40-49a2-afc8-86881fd80d41"/>
    <ds:schemaRef ds:uri="http://schemas.microsoft.com/sharepoint/v3"/>
  </ds:schemaRefs>
</ds:datastoreItem>
</file>

<file path=customXml/itemProps2.xml><?xml version="1.0" encoding="utf-8"?>
<ds:datastoreItem xmlns:ds="http://schemas.openxmlformats.org/officeDocument/2006/customXml" ds:itemID="{94383D70-5DC3-4EE0-91E4-C5B15B55D86A}">
  <ds:schemaRefs>
    <ds:schemaRef ds:uri="http://schemas.microsoft.com/sharepoint/v3/contenttype/forms"/>
  </ds:schemaRefs>
</ds:datastoreItem>
</file>

<file path=customXml/itemProps3.xml><?xml version="1.0" encoding="utf-8"?>
<ds:datastoreItem xmlns:ds="http://schemas.openxmlformats.org/officeDocument/2006/customXml" ds:itemID="{14AFBB67-8A2D-4DB2-B2E0-D52F436AF50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4e0dede-3c40-49a2-afc8-86881fd80d41"/>
    <ds:schemaRef ds:uri="ab06a5aa-8e31-4bdb-9b13-38c58a92ec8a"/>
    <ds:schemaRef ds:uri="5786904e-6f50-4086-9f6f-44e1bcaf518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Custom Design</Template>
  <TotalTime>439</TotalTime>
  <Words>495</Words>
  <Application>Microsoft Office PowerPoint</Application>
  <PresentationFormat>On-screen Show (16:9)</PresentationFormat>
  <Paragraphs>39</Paragraphs>
  <Slides>6</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6</vt:i4>
      </vt:variant>
    </vt:vector>
  </HeadingPairs>
  <TitlesOfParts>
    <vt:vector size="15" baseType="lpstr">
      <vt:lpstr>Arial</vt:lpstr>
      <vt:lpstr>Calibri</vt:lpstr>
      <vt:lpstr>Encode Sans Normal Black</vt:lpstr>
      <vt:lpstr>Lucida Grande</vt:lpstr>
      <vt:lpstr>Open Sans</vt:lpstr>
      <vt:lpstr>Open Sans Light</vt:lpstr>
      <vt:lpstr>Uni Sans</vt:lpstr>
      <vt:lpstr>Custom Design</vt:lpstr>
      <vt:lpstr>1_Custom Design</vt:lpstr>
      <vt:lpstr>CLIMATE SURVEY: BACKGROUND</vt:lpstr>
      <vt:lpstr>CLIMATE SURVEY: TIMELINE</vt:lpstr>
      <vt:lpstr>CLIMATE SURVEY: DEFINITIONS AND ANALYSES</vt:lpstr>
      <vt:lpstr>CLIMATE SURVEY: POPULATIONS AND REPORTING</vt:lpstr>
      <vt:lpstr>CLIMATE SURVEY: WHAT’S NEXT</vt:lpstr>
      <vt:lpstr>CLIMATE SURVEY: QUESTIONS?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UW CLIMATE SURVEY</dc:title>
  <dc:creator>Microsoft Office User</dc:creator>
  <cp:lastModifiedBy>aseibert</cp:lastModifiedBy>
  <cp:revision>13</cp:revision>
  <dcterms:created xsi:type="dcterms:W3CDTF">2019-09-17T18:28:05Z</dcterms:created>
  <dcterms:modified xsi:type="dcterms:W3CDTF">2019-09-30T15:43:39Z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0x010100F6BC4209D4298F459EA26DD5DAB021EA0C006C8A2FACF7F2F945AD8F8B10C5C1AA59</vt:lpwstr>
  </property>
  <property fmtid="{D5CDD505-2E9C-101B-9397-08002B2CF9AE}" pid="3" name="ISC Topic">
    <vt:lpwstr>135;#Comms Doc Templates|69fcc147-dff3-4709-811f-351a5953d2f3</vt:lpwstr>
  </property>
  <property fmtid="{D5CDD505-2E9C-101B-9397-08002B2CF9AE}" pid="4" name="Doc Type">
    <vt:lpwstr>6;#Artifacts|7863485e-4146-40bf-b6ce-d7b7d5eb42af</vt:lpwstr>
  </property>
  <property fmtid="{D5CDD505-2E9C-101B-9397-08002B2CF9AE}" pid="5" name="Parent Topic">
    <vt:lpwstr>16;#Operations|f87a28bf-95c8-4a32-9d9b-d56e58880833</vt:lpwstr>
  </property>
</Properties>
</file>