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9" r:id="rId4"/>
    <p:sldId id="258" r:id="rId5"/>
    <p:sldId id="260" r:id="rId6"/>
    <p:sldId id="262" r:id="rId7"/>
    <p:sldId id="261" r:id="rId8"/>
    <p:sldId id="263" r:id="rId9"/>
    <p:sldId id="265" r:id="rId10"/>
    <p:sldId id="264" r:id="rId11"/>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08D4DA1-2B6E-426F-A73D-E549F99B9010}" type="datetimeFigureOut">
              <a:rPr lang="en-US" smtClean="0"/>
              <a:t>9/30/2019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16586EB-0F62-4880-8D16-56735C30627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8D4DA1-2B6E-426F-A73D-E549F99B9010}" type="datetimeFigureOut">
              <a:rPr lang="en-US" smtClean="0"/>
              <a:t>9/30/2019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6586EB-0F62-4880-8D16-56735C30627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8D4DA1-2B6E-426F-A73D-E549F99B9010}" type="datetimeFigureOut">
              <a:rPr lang="en-US" smtClean="0"/>
              <a:t>9/30/2019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6586EB-0F62-4880-8D16-56735C30627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8D4DA1-2B6E-426F-A73D-E549F99B9010}" type="datetimeFigureOut">
              <a:rPr lang="en-US" smtClean="0"/>
              <a:t>9/30/2019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6586EB-0F62-4880-8D16-56735C30627C}" type="slidenum">
              <a:rPr lang="en-US" smtClean="0"/>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08D4DA1-2B6E-426F-A73D-E549F99B9010}" type="datetimeFigureOut">
              <a:rPr lang="en-US" smtClean="0"/>
              <a:t>9/30/2019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6586EB-0F62-4880-8D16-56735C30627C}"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8D4DA1-2B6E-426F-A73D-E549F99B9010}" type="datetimeFigureOut">
              <a:rPr lang="en-US" smtClean="0"/>
              <a:t>9/30/2019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6586EB-0F62-4880-8D16-56735C30627C}" type="slidenum">
              <a:rPr lang="en-US" smtClean="0"/>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08D4DA1-2B6E-426F-A73D-E549F99B9010}" type="datetimeFigureOut">
              <a:rPr lang="en-US" smtClean="0"/>
              <a:t>9/30/2019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6586EB-0F62-4880-8D16-56735C30627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08D4DA1-2B6E-426F-A73D-E549F99B9010}" type="datetimeFigureOut">
              <a:rPr lang="en-US" smtClean="0"/>
              <a:t>9/30/2019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16586EB-0F62-4880-8D16-56735C30627C}" type="slidenum">
              <a:rPr lang="en-US" smtClean="0"/>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D4DA1-2B6E-426F-A73D-E549F99B9010}" type="datetimeFigureOut">
              <a:rPr lang="en-US" smtClean="0"/>
              <a:t>9/30/2019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16586EB-0F62-4880-8D16-56735C30627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08D4DA1-2B6E-426F-A73D-E549F99B9010}" type="datetimeFigureOut">
              <a:rPr lang="en-US" smtClean="0"/>
              <a:t>9/30/2019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6586EB-0F62-4880-8D16-56735C30627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08D4DA1-2B6E-426F-A73D-E549F99B9010}" type="datetimeFigureOut">
              <a:rPr lang="en-US" smtClean="0"/>
              <a:t>9/30/2019</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16586EB-0F62-4880-8D16-56735C30627C}"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08D4DA1-2B6E-426F-A73D-E549F99B9010}" type="datetimeFigureOut">
              <a:rPr lang="en-US" smtClean="0"/>
              <a:t>9/30/2019</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16586EB-0F62-4880-8D16-56735C30627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hampsons@uw.edu" TargetMode="External"/><Relationship Id="rId2" Type="http://schemas.openxmlformats.org/officeDocument/2006/relationships/hyperlink" Target="mailto:mh24@uw.edu" TargetMode="External"/><Relationship Id="rId1" Type="http://schemas.openxmlformats.org/officeDocument/2006/relationships/slideLayout" Target="../slideLayouts/slideLayout2.xml"/><Relationship Id="rId4" Type="http://schemas.openxmlformats.org/officeDocument/2006/relationships/hyperlink" Target="mailto:assembly@uw.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acoma.uw.edu/academic-affairs/faculty-development-opportuniti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2019 AUTUMN FACULTY ASSEMBLY RETREAT</a:t>
            </a:r>
            <a:endParaRPr lang="en-US" dirty="0"/>
          </a:p>
        </p:txBody>
      </p:sp>
      <p:sp>
        <p:nvSpPr>
          <p:cNvPr id="3" name="Subtitle 2"/>
          <p:cNvSpPr>
            <a:spLocks noGrp="1"/>
          </p:cNvSpPr>
          <p:nvPr>
            <p:ph type="subTitle" idx="1"/>
          </p:nvPr>
        </p:nvSpPr>
        <p:spPr/>
        <p:txBody>
          <a:bodyPr>
            <a:normAutofit/>
          </a:bodyPr>
          <a:lstStyle/>
          <a:p>
            <a:r>
              <a:rPr lang="en-US" dirty="0" smtClean="0"/>
              <a:t>September 23, 2019</a:t>
            </a:r>
          </a:p>
          <a:p>
            <a:r>
              <a:rPr lang="en-US" dirty="0" smtClean="0"/>
              <a:t>William Philip Hall</a:t>
            </a:r>
          </a:p>
          <a:p>
            <a:endParaRPr lang="en-US" dirty="0" smtClean="0"/>
          </a:p>
          <a:p>
            <a:endParaRPr lang="en-US" dirty="0"/>
          </a:p>
        </p:txBody>
      </p:sp>
    </p:spTree>
    <p:extLst>
      <p:ext uri="{BB962C8B-B14F-4D97-AF65-F5344CB8AC3E}">
        <p14:creationId xmlns:p14="http://schemas.microsoft.com/office/powerpoint/2010/main" val="3088588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Climate Action Items- Cont.</a:t>
            </a:r>
            <a:endParaRPr lang="en-US" dirty="0"/>
          </a:p>
        </p:txBody>
      </p:sp>
      <p:sp>
        <p:nvSpPr>
          <p:cNvPr id="5" name="Content Placeholder 4"/>
          <p:cNvSpPr>
            <a:spLocks noGrp="1"/>
          </p:cNvSpPr>
          <p:nvPr>
            <p:ph idx="1"/>
          </p:nvPr>
        </p:nvSpPr>
        <p:spPr/>
        <p:txBody>
          <a:bodyPr/>
          <a:lstStyle/>
          <a:p>
            <a:r>
              <a:rPr lang="en-US" dirty="0"/>
              <a:t>7. Develop a comprehensive UW Tacoma search handbook/guide to launch in August/September 2019</a:t>
            </a:r>
          </a:p>
          <a:p>
            <a:r>
              <a:rPr lang="en-US" dirty="0"/>
              <a:t>ACTION: The draft search handbook has been developed and is being reviewed internally. According to Casey Byrne, Director of Academic Personnel, search handbook will be ready for dissemination and use during the 2019 autumn quarter.</a:t>
            </a:r>
          </a:p>
          <a:p>
            <a:endParaRPr lang="en-US" dirty="0"/>
          </a:p>
        </p:txBody>
      </p:sp>
    </p:spTree>
    <p:extLst>
      <p:ext uri="{BB962C8B-B14F-4D97-AF65-F5344CB8AC3E}">
        <p14:creationId xmlns:p14="http://schemas.microsoft.com/office/powerpoint/2010/main" val="410956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Marian S. Harris, Chair, Professor, School of Social Work &amp; Criminal Justice, </a:t>
            </a:r>
            <a:r>
              <a:rPr lang="en-US" dirty="0" smtClean="0">
                <a:hlinkClick r:id="rId2"/>
              </a:rPr>
              <a:t>mh24@uw.edu</a:t>
            </a:r>
            <a:endParaRPr lang="en-US" dirty="0" smtClean="0"/>
          </a:p>
          <a:p>
            <a:r>
              <a:rPr lang="en-US" dirty="0" smtClean="0"/>
              <a:t>Sarah Hampson, Vice Chair, Assistant Professor, School of Interdisciplinary Arts &amp; Sciences, </a:t>
            </a:r>
            <a:r>
              <a:rPr lang="en-US" dirty="0" smtClean="0">
                <a:hlinkClick r:id="rId3"/>
              </a:rPr>
              <a:t>hampsons@uw.edu</a:t>
            </a:r>
            <a:endParaRPr lang="en-US" dirty="0" smtClean="0"/>
          </a:p>
          <a:p>
            <a:r>
              <a:rPr lang="en-US" dirty="0" smtClean="0"/>
              <a:t>Andrew J. Seibert, Faculty Assembly Coordinator, </a:t>
            </a:r>
            <a:r>
              <a:rPr lang="en-US" dirty="0" smtClean="0">
                <a:hlinkClick r:id="rId4"/>
              </a:rPr>
              <a:t>assembly@uw.edu</a:t>
            </a:r>
            <a:endParaRPr lang="en-US" dirty="0" smtClean="0"/>
          </a:p>
          <a:p>
            <a:pPr marL="0" indent="0">
              <a:buNone/>
            </a:pPr>
            <a:endParaRPr lang="en-US" dirty="0"/>
          </a:p>
        </p:txBody>
      </p:sp>
      <p:sp>
        <p:nvSpPr>
          <p:cNvPr id="2" name="Title 1"/>
          <p:cNvSpPr>
            <a:spLocks noGrp="1"/>
          </p:cNvSpPr>
          <p:nvPr>
            <p:ph type="title"/>
          </p:nvPr>
        </p:nvSpPr>
        <p:spPr/>
        <p:txBody>
          <a:bodyPr>
            <a:normAutofit/>
          </a:bodyPr>
          <a:lstStyle/>
          <a:p>
            <a:pPr algn="ctr"/>
            <a:r>
              <a:rPr lang="en-US" dirty="0" smtClean="0"/>
              <a:t>Faculty Assembly Team</a:t>
            </a:r>
            <a:endParaRPr lang="en-US" dirty="0"/>
          </a:p>
        </p:txBody>
      </p:sp>
    </p:spTree>
    <p:extLst>
      <p:ext uri="{BB962C8B-B14F-4D97-AF65-F5344CB8AC3E}">
        <p14:creationId xmlns:p14="http://schemas.microsoft.com/office/powerpoint/2010/main" val="741260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Mission: </a:t>
            </a:r>
            <a:r>
              <a:rPr lang="en-US" dirty="0" smtClean="0"/>
              <a:t>Faculty Assembly engages in shared governance with a spirit of mutual respect and partnership.</a:t>
            </a:r>
          </a:p>
          <a:p>
            <a:r>
              <a:rPr lang="en-US" b="1" dirty="0" smtClean="0"/>
              <a:t>Goals for 2019-20:</a:t>
            </a:r>
          </a:p>
          <a:p>
            <a:pPr marL="0" indent="0">
              <a:buNone/>
            </a:pPr>
            <a:r>
              <a:rPr lang="en-US" b="1" dirty="0" smtClean="0"/>
              <a:t>     </a:t>
            </a:r>
            <a:r>
              <a:rPr lang="en-US" dirty="0" smtClean="0"/>
              <a:t>1. To proactively engage in work that promotes a climate of equity,  inclusion, and diversity for ALL faculty.</a:t>
            </a:r>
          </a:p>
          <a:p>
            <a:pPr marL="0" indent="0">
              <a:buNone/>
            </a:pPr>
            <a:r>
              <a:rPr lang="en-US" dirty="0" smtClean="0"/>
              <a:t>      2. </a:t>
            </a:r>
            <a:r>
              <a:rPr lang="en-US" dirty="0"/>
              <a:t>T</a:t>
            </a:r>
            <a:r>
              <a:rPr lang="en-US" dirty="0" smtClean="0"/>
              <a:t>o provide valid and reliable information to All faculty about the budget and budget process.</a:t>
            </a:r>
          </a:p>
          <a:p>
            <a:pPr marL="0" indent="0">
              <a:buNone/>
            </a:pPr>
            <a:endParaRPr lang="en-US" dirty="0" smtClean="0"/>
          </a:p>
          <a:p>
            <a:pPr marL="0" indent="0">
              <a:buNone/>
            </a:pPr>
            <a:endParaRPr lang="en-US" dirty="0" smtClean="0"/>
          </a:p>
          <a:p>
            <a:pPr marL="0" indent="0">
              <a:buNone/>
            </a:pPr>
            <a:endParaRPr lang="en-US" b="1" dirty="0"/>
          </a:p>
          <a:p>
            <a:pPr marL="0" indent="0">
              <a:buNone/>
            </a:pPr>
            <a:endParaRPr lang="en-US" b="1" dirty="0" smtClean="0"/>
          </a:p>
          <a:p>
            <a:pPr marL="0" indent="0">
              <a:buNone/>
            </a:pPr>
            <a:endParaRPr lang="en-US" b="1" dirty="0" smtClean="0"/>
          </a:p>
        </p:txBody>
      </p:sp>
      <p:sp>
        <p:nvSpPr>
          <p:cNvPr id="2" name="Title 1"/>
          <p:cNvSpPr>
            <a:spLocks noGrp="1"/>
          </p:cNvSpPr>
          <p:nvPr>
            <p:ph type="title"/>
          </p:nvPr>
        </p:nvSpPr>
        <p:spPr/>
        <p:txBody>
          <a:bodyPr>
            <a:normAutofit/>
          </a:bodyPr>
          <a:lstStyle/>
          <a:p>
            <a:pPr algn="ctr"/>
            <a:r>
              <a:rPr lang="en-US" dirty="0" smtClean="0"/>
              <a:t>Mission &amp; Goals for 2019-20</a:t>
            </a:r>
            <a:endParaRPr lang="en-US" dirty="0"/>
          </a:p>
        </p:txBody>
      </p:sp>
    </p:spTree>
    <p:extLst>
      <p:ext uri="{BB962C8B-B14F-4D97-AF65-F5344CB8AC3E}">
        <p14:creationId xmlns:p14="http://schemas.microsoft.com/office/powerpoint/2010/main" val="1855873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Robin Evans-Agnew, Chair, Academic Policy and Curriculum Committee, Associate Professor, School of Nursing &amp; Healthcare Leadership</a:t>
            </a:r>
          </a:p>
          <a:p>
            <a:r>
              <a:rPr lang="en-US" dirty="0" smtClean="0"/>
              <a:t>Jim Thatcher, Chair, Faculty Affairs Committee, Assistant Professor, School of Urban Studies</a:t>
            </a:r>
          </a:p>
          <a:p>
            <a:r>
              <a:rPr lang="en-US" dirty="0" smtClean="0"/>
              <a:t>Yonn Dierwechter, Chair, Appointment, Promotion and Tenure Committee, Professor, School of Urban Studies</a:t>
            </a:r>
          </a:p>
          <a:p>
            <a:endParaRPr lang="en-US" dirty="0"/>
          </a:p>
        </p:txBody>
      </p:sp>
      <p:sp>
        <p:nvSpPr>
          <p:cNvPr id="2" name="Title 1"/>
          <p:cNvSpPr>
            <a:spLocks noGrp="1"/>
          </p:cNvSpPr>
          <p:nvPr>
            <p:ph type="title"/>
          </p:nvPr>
        </p:nvSpPr>
        <p:spPr/>
        <p:txBody>
          <a:bodyPr>
            <a:normAutofit/>
          </a:bodyPr>
          <a:lstStyle/>
          <a:p>
            <a:pPr algn="ctr"/>
            <a:r>
              <a:rPr lang="en-US" dirty="0" smtClean="0"/>
              <a:t>Standing Committee Chairs</a:t>
            </a:r>
            <a:endParaRPr lang="en-US" dirty="0"/>
          </a:p>
        </p:txBody>
      </p:sp>
    </p:spTree>
    <p:extLst>
      <p:ext uri="{BB962C8B-B14F-4D97-AF65-F5344CB8AC3E}">
        <p14:creationId xmlns:p14="http://schemas.microsoft.com/office/powerpoint/2010/main" val="2655172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Executive Council Representatives</a:t>
            </a:r>
            <a:endParaRPr lang="en-US" dirty="0"/>
          </a:p>
        </p:txBody>
      </p:sp>
      <p:sp>
        <p:nvSpPr>
          <p:cNvPr id="6" name="Content Placeholder 5"/>
          <p:cNvSpPr>
            <a:spLocks noGrp="1"/>
          </p:cNvSpPr>
          <p:nvPr>
            <p:ph idx="1"/>
          </p:nvPr>
        </p:nvSpPr>
        <p:spPr/>
        <p:txBody>
          <a:bodyPr>
            <a:normAutofit fontScale="40000" lnSpcReduction="20000"/>
          </a:bodyPr>
          <a:lstStyle/>
          <a:p>
            <a:r>
              <a:rPr lang="en-US" dirty="0"/>
              <a:t>Robin Evans-Agnew, </a:t>
            </a:r>
            <a:r>
              <a:rPr lang="en-US" b="1" dirty="0"/>
              <a:t>APCC Chair</a:t>
            </a:r>
            <a:r>
              <a:rPr lang="en-US" dirty="0"/>
              <a:t>, School of Nursing &amp; Healthcare Leadership, 2019-2020</a:t>
            </a:r>
          </a:p>
          <a:p>
            <a:r>
              <a:rPr lang="en-US" dirty="0"/>
              <a:t>Jim Thatcher, </a:t>
            </a:r>
            <a:r>
              <a:rPr lang="en-US" b="1" dirty="0"/>
              <a:t>FAC Chair</a:t>
            </a:r>
            <a:r>
              <a:rPr lang="en-US" dirty="0"/>
              <a:t>, School of Urban Studies, 2019-2020</a:t>
            </a:r>
          </a:p>
          <a:p>
            <a:r>
              <a:rPr lang="en-US" dirty="0" err="1"/>
              <a:t>Yonn</a:t>
            </a:r>
            <a:r>
              <a:rPr lang="en-US" dirty="0"/>
              <a:t> </a:t>
            </a:r>
            <a:r>
              <a:rPr lang="en-US" dirty="0" err="1"/>
              <a:t>Dierwechter</a:t>
            </a:r>
            <a:r>
              <a:rPr lang="en-US" dirty="0"/>
              <a:t>, </a:t>
            </a:r>
            <a:r>
              <a:rPr lang="en-US" b="1" dirty="0"/>
              <a:t>APT Chair</a:t>
            </a:r>
            <a:r>
              <a:rPr lang="en-US" dirty="0"/>
              <a:t>, School of Urban Studies, 2019-2020</a:t>
            </a:r>
          </a:p>
          <a:p>
            <a:r>
              <a:rPr lang="en-US" dirty="0"/>
              <a:t>[Vacant], UEAC Chair</a:t>
            </a:r>
          </a:p>
          <a:p>
            <a:r>
              <a:rPr lang="en-US" dirty="0"/>
              <a:t>Kathy Beaudoin, School Of Education, 2018-2020</a:t>
            </a:r>
          </a:p>
          <a:p>
            <a:r>
              <a:rPr lang="en-US" dirty="0" err="1"/>
              <a:t>Ka</a:t>
            </a:r>
            <a:r>
              <a:rPr lang="en-US" dirty="0"/>
              <a:t> Yee Yeung, Past Chair, School of Engineering &amp; Technology, 2016-2020</a:t>
            </a:r>
          </a:p>
          <a:p>
            <a:r>
              <a:rPr lang="en-US" dirty="0"/>
              <a:t>Charles </a:t>
            </a:r>
            <a:r>
              <a:rPr lang="en-US" dirty="0" err="1"/>
              <a:t>Costarella</a:t>
            </a:r>
            <a:r>
              <a:rPr lang="en-US" dirty="0"/>
              <a:t>, School of Engineering and Technology, 2014-2020</a:t>
            </a:r>
          </a:p>
          <a:p>
            <a:r>
              <a:rPr lang="en-US" dirty="0"/>
              <a:t>Jenny Sheng, School of Engineering and Technology, 2017-2020</a:t>
            </a:r>
          </a:p>
          <a:p>
            <a:r>
              <a:rPr lang="en-US" dirty="0" err="1"/>
              <a:t>Rajendra</a:t>
            </a:r>
            <a:r>
              <a:rPr lang="en-US" dirty="0"/>
              <a:t> </a:t>
            </a:r>
            <a:r>
              <a:rPr lang="en-US" dirty="0" err="1"/>
              <a:t>Katti</a:t>
            </a:r>
            <a:r>
              <a:rPr lang="en-US" dirty="0"/>
              <a:t>, Dean, School of Engineering &amp; Technology</a:t>
            </a:r>
          </a:p>
          <a:p>
            <a:r>
              <a:rPr lang="en-US" dirty="0"/>
              <a:t>Barb </a:t>
            </a:r>
            <a:r>
              <a:rPr lang="en-US" dirty="0" err="1"/>
              <a:t>Toews</a:t>
            </a:r>
            <a:r>
              <a:rPr lang="en-US" dirty="0"/>
              <a:t>, School of Social Work and Criminal Justice, 2019-2022</a:t>
            </a:r>
          </a:p>
          <a:p>
            <a:r>
              <a:rPr lang="en-US" dirty="0"/>
              <a:t>Katie </a:t>
            </a:r>
            <a:r>
              <a:rPr lang="en-US" dirty="0" err="1"/>
              <a:t>Haerling</a:t>
            </a:r>
            <a:r>
              <a:rPr lang="en-US" dirty="0"/>
              <a:t>, School of Nursing &amp; Healthcare Leadership, 2016-2022</a:t>
            </a:r>
          </a:p>
          <a:p>
            <a:r>
              <a:rPr lang="en-US" dirty="0" err="1"/>
              <a:t>Rupinder</a:t>
            </a:r>
            <a:r>
              <a:rPr lang="en-US" dirty="0"/>
              <a:t> Jindal, </a:t>
            </a:r>
            <a:r>
              <a:rPr lang="en-US" dirty="0" err="1"/>
              <a:t>Milgard</a:t>
            </a:r>
            <a:r>
              <a:rPr lang="en-US" dirty="0"/>
              <a:t> School of Business, 2018-2021</a:t>
            </a:r>
          </a:p>
          <a:p>
            <a:r>
              <a:rPr lang="en-US" dirty="0" err="1"/>
              <a:t>Arindam</a:t>
            </a:r>
            <a:r>
              <a:rPr lang="en-US" dirty="0"/>
              <a:t> </a:t>
            </a:r>
            <a:r>
              <a:rPr lang="en-US" dirty="0" err="1"/>
              <a:t>Tripathy</a:t>
            </a:r>
            <a:r>
              <a:rPr lang="en-US" dirty="0"/>
              <a:t>, </a:t>
            </a:r>
            <a:r>
              <a:rPr lang="en-US" dirty="0" err="1"/>
              <a:t>Milgard</a:t>
            </a:r>
            <a:r>
              <a:rPr lang="en-US" dirty="0"/>
              <a:t> School of Business, 2017-2020</a:t>
            </a:r>
          </a:p>
          <a:p>
            <a:r>
              <a:rPr lang="en-US" dirty="0" smtClean="0"/>
              <a:t>Linda </a:t>
            </a:r>
            <a:r>
              <a:rPr lang="en-US" dirty="0" err="1" smtClean="0"/>
              <a:t>Ishem</a:t>
            </a:r>
            <a:r>
              <a:rPr lang="en-US" dirty="0" smtClean="0"/>
              <a:t>, </a:t>
            </a:r>
            <a:r>
              <a:rPr lang="en-US" dirty="0"/>
              <a:t>School of Urban Studies, </a:t>
            </a:r>
            <a:r>
              <a:rPr lang="en-US" dirty="0" smtClean="0"/>
              <a:t>2019-2020</a:t>
            </a:r>
            <a:endParaRPr lang="en-US" dirty="0"/>
          </a:p>
          <a:p>
            <a:r>
              <a:rPr lang="en-US" dirty="0" err="1"/>
              <a:t>Sushil</a:t>
            </a:r>
            <a:r>
              <a:rPr lang="en-US" dirty="0"/>
              <a:t> </a:t>
            </a:r>
            <a:r>
              <a:rPr lang="en-US" dirty="0" err="1"/>
              <a:t>Oswal</a:t>
            </a:r>
            <a:r>
              <a:rPr lang="en-US" dirty="0"/>
              <a:t>, School of Interdisciplinary Arts and Sciences, 2016-2022</a:t>
            </a:r>
          </a:p>
          <a:p>
            <a:r>
              <a:rPr lang="en-US" dirty="0"/>
              <a:t>Danica Miller, School of Interdisciplinary Arts and Sciences, 2018-2021</a:t>
            </a:r>
          </a:p>
          <a:p>
            <a:r>
              <a:rPr lang="en-US" dirty="0"/>
              <a:t>Annie Nguyen, School of Interdisciplinary Arts and Sciences, 2019-2021</a:t>
            </a:r>
          </a:p>
          <a:p>
            <a:r>
              <a:rPr lang="en-US" dirty="0" err="1"/>
              <a:t>Libi</a:t>
            </a:r>
            <a:r>
              <a:rPr lang="en-US" dirty="0"/>
              <a:t> </a:t>
            </a:r>
            <a:r>
              <a:rPr lang="en-US" dirty="0" err="1"/>
              <a:t>Sunderman</a:t>
            </a:r>
            <a:r>
              <a:rPr lang="en-US" dirty="0"/>
              <a:t>, School of Interdisciplinary Arts and Sciences, 2019-2022</a:t>
            </a:r>
          </a:p>
          <a:p>
            <a:r>
              <a:rPr lang="en-US" dirty="0"/>
              <a:t>Amanda </a:t>
            </a:r>
            <a:r>
              <a:rPr lang="en-US" dirty="0" err="1"/>
              <a:t>Sesko</a:t>
            </a:r>
            <a:r>
              <a:rPr lang="en-US" dirty="0"/>
              <a:t>, School of Interdisciplinary Arts and Sciences, 2019-2022</a:t>
            </a:r>
          </a:p>
          <a:p>
            <a:r>
              <a:rPr lang="en-US" dirty="0"/>
              <a:t>Randy Nichols, School of Interdisciplinary Arts and Sciences, 2019-2022</a:t>
            </a:r>
          </a:p>
          <a:p>
            <a:r>
              <a:rPr lang="en-US" dirty="0" err="1"/>
              <a:t>Etga</a:t>
            </a:r>
            <a:r>
              <a:rPr lang="en-US" dirty="0"/>
              <a:t> </a:t>
            </a:r>
            <a:r>
              <a:rPr lang="en-US" dirty="0" err="1"/>
              <a:t>Ugur</a:t>
            </a:r>
            <a:r>
              <a:rPr lang="en-US" dirty="0"/>
              <a:t>, School of Interdisciplinary Arts and Sciences, 2018-2020</a:t>
            </a:r>
          </a:p>
          <a:p>
            <a:r>
              <a:rPr lang="en-US" dirty="0"/>
              <a:t>Mark Pagano, Chancellor, </a:t>
            </a:r>
            <a:r>
              <a:rPr lang="en-US" dirty="0" err="1"/>
              <a:t>exofficio</a:t>
            </a:r>
            <a:endParaRPr lang="en-US" dirty="0"/>
          </a:p>
          <a:p>
            <a:r>
              <a:rPr lang="en-US" dirty="0"/>
              <a:t>Jill Purdy, Executive Vice Chancellor for Academic Affairs, </a:t>
            </a:r>
            <a:r>
              <a:rPr lang="en-US" dirty="0" err="1"/>
              <a:t>exofficio</a:t>
            </a:r>
            <a:endParaRPr lang="en-US" dirty="0"/>
          </a:p>
          <a:p>
            <a:r>
              <a:rPr lang="en-US" dirty="0"/>
              <a:t>Justin </a:t>
            </a:r>
            <a:r>
              <a:rPr lang="en-US" dirty="0" err="1"/>
              <a:t>Wadland</a:t>
            </a:r>
            <a:r>
              <a:rPr lang="en-US" dirty="0"/>
              <a:t>, Library Representative, </a:t>
            </a:r>
            <a:r>
              <a:rPr lang="en-US" dirty="0" err="1"/>
              <a:t>exofficio</a:t>
            </a:r>
            <a:endParaRPr lang="en-US" dirty="0"/>
          </a:p>
          <a:p>
            <a:endParaRPr lang="en-US" dirty="0"/>
          </a:p>
        </p:txBody>
      </p:sp>
    </p:spTree>
    <p:extLst>
      <p:ext uri="{BB962C8B-B14F-4D97-AF65-F5344CB8AC3E}">
        <p14:creationId xmlns:p14="http://schemas.microsoft.com/office/powerpoint/2010/main" val="556456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a:t>1. Contact “The People’s Institute for Survival and Beyond” to schedule a date/time in September or October 2019 for their signature workshop, </a:t>
            </a:r>
            <a:r>
              <a:rPr lang="en-US" b="1" dirty="0"/>
              <a:t>Undoing Racism</a:t>
            </a:r>
            <a:r>
              <a:rPr lang="en-US" dirty="0"/>
              <a:t>. This intensive process is designed to challenge participants to analyze the structures of power and privilege that hinder social equity and prepares them to be effective organizers for justice.</a:t>
            </a:r>
          </a:p>
          <a:p>
            <a:r>
              <a:rPr lang="en-US" dirty="0"/>
              <a:t>ACTION:</a:t>
            </a:r>
            <a:r>
              <a:rPr lang="en-US" b="1" dirty="0"/>
              <a:t> Chancellor Pagano</a:t>
            </a:r>
            <a:r>
              <a:rPr lang="en-US" dirty="0"/>
              <a:t> is planning a phone call with a leader from “The People’s Institute for Survival and Beyond” to schedule sessions for autumn. The intent of the EVCAA Jill Purdy is to have at least one session for Academic Affairs leaders including School-level leaders such as associate deans and programs directors.</a:t>
            </a:r>
          </a:p>
          <a:p>
            <a:r>
              <a:rPr lang="en-US" dirty="0"/>
              <a:t>2. Provide support for follow up session on September 23, 2019 with Dr. Shaun Harper, Director, USC Race &amp; Equity Institute to finalize principles for improving climate at UW Tacoma and develop proactive plan for ongoing work in all facets of campus to move from racist to anti-racist institution.</a:t>
            </a:r>
          </a:p>
          <a:p>
            <a:r>
              <a:rPr lang="en-US" dirty="0"/>
              <a:t>ACTION: Dr. Shaun Harper, Director, USC Race &amp; Equity Institute could not return to UW Tacoma for follow-up session on September 23, 2019 because of a scheduling conflict. Dr. Harper will return to UW Tacoma for follow-up session on </a:t>
            </a:r>
            <a:r>
              <a:rPr lang="en-US" b="1" dirty="0"/>
              <a:t>February 28, 2019. </a:t>
            </a:r>
            <a:r>
              <a:rPr lang="en-US" dirty="0"/>
              <a:t>He will also conduct a two-hour presentation at the 2020 Winter Faculty Assembly Meeting.</a:t>
            </a:r>
          </a:p>
          <a:p>
            <a:endParaRPr lang="en-US" dirty="0"/>
          </a:p>
        </p:txBody>
      </p:sp>
      <p:sp>
        <p:nvSpPr>
          <p:cNvPr id="3" name="Title 2"/>
          <p:cNvSpPr>
            <a:spLocks noGrp="1"/>
          </p:cNvSpPr>
          <p:nvPr>
            <p:ph type="title"/>
          </p:nvPr>
        </p:nvSpPr>
        <p:spPr/>
        <p:txBody>
          <a:bodyPr>
            <a:normAutofit/>
          </a:bodyPr>
          <a:lstStyle/>
          <a:p>
            <a:r>
              <a:rPr lang="en-US" dirty="0" smtClean="0"/>
              <a:t>Climate Action Items</a:t>
            </a:r>
            <a:endParaRPr lang="en-US" dirty="0"/>
          </a:p>
        </p:txBody>
      </p:sp>
    </p:spTree>
    <p:extLst>
      <p:ext uri="{BB962C8B-B14F-4D97-AF65-F5344CB8AC3E}">
        <p14:creationId xmlns:p14="http://schemas.microsoft.com/office/powerpoint/2010/main" val="2410650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Climate Action Items </a:t>
            </a:r>
            <a:r>
              <a:rPr lang="en-US" dirty="0" err="1" smtClean="0"/>
              <a:t>Cont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47500" lnSpcReduction="20000"/>
          </a:bodyPr>
          <a:lstStyle/>
          <a:p>
            <a:r>
              <a:rPr lang="en-US" dirty="0"/>
              <a:t>3. Establish a network of equity officers for UWT Schools. Their role would be to ensure that each school based unit/program is actively participating in helping campus recruit and retain a diverse workforce and ensure Schools comply with UW policies and expectations for searches and hiring.</a:t>
            </a:r>
          </a:p>
          <a:p>
            <a:r>
              <a:rPr lang="en-US" dirty="0"/>
              <a:t>ACTION: Casey Byrne, Director of Academic Personnel, has consulted with Chadwick Allen, UW Seattle, regarding the equity officer model. We’ve examined the UC Irvine system and looked at how it might be adopted for UW. Katherine Holt, a Divisional Dean at UW Seattle in Arts &amp; Sciences, is prepared to consult with us based on her experiences with UC Berkeley. We hope to develop program this year and fully implement it in spring 2020 when search committees are being formed.</a:t>
            </a:r>
          </a:p>
          <a:p>
            <a:r>
              <a:rPr lang="en-US" dirty="0"/>
              <a:t>4. Create a formal affinity-based organization for staff of color. Employee led affinity groups can help build community, create sense of belonging, give collective voice and agency, and offer opportunities for professional development, networking and support. Resources should be identified to compensate staff that would coordinate efforts to create and lead this group as well as provide a program budget to support its work</a:t>
            </a:r>
          </a:p>
          <a:p>
            <a:r>
              <a:rPr lang="en-US" dirty="0"/>
              <a:t>ACTION:</a:t>
            </a:r>
            <a:r>
              <a:rPr lang="en-US" b="1" dirty="0"/>
              <a:t> </a:t>
            </a:r>
            <a:r>
              <a:rPr lang="en-US" dirty="0" smtClean="0"/>
              <a:t>Dr. Marian Harris, Chair of Faculty Assembly and Dr. James </a:t>
            </a:r>
            <a:r>
              <a:rPr lang="en-US" dirty="0" err="1" smtClean="0"/>
              <a:t>McShay</a:t>
            </a:r>
            <a:r>
              <a:rPr lang="en-US" b="1" dirty="0" smtClean="0"/>
              <a:t> </a:t>
            </a:r>
            <a:r>
              <a:rPr lang="en-US" dirty="0"/>
              <a:t>discussed an affinity-based organization for staff of color with Co-Chairs of the Staff </a:t>
            </a:r>
            <a:r>
              <a:rPr lang="en-US" dirty="0" smtClean="0"/>
              <a:t>Association. They </a:t>
            </a:r>
            <a:r>
              <a:rPr lang="en-US" dirty="0"/>
              <a:t>reached out to members of the Staff Association to determine what types of groups already exist, what forms of support or resources would be necessary to help them advance their mission, and what other institutional efforts could be helpful to support the organic development of new affinity groups. For example, Angela L. Jones, Women of Color Staff Affinity Group, stated the following: “This group and other affinity groups should earn the same respect and status as, say, an advisory committee or faculty council. Webpage visibility listed on CEI website. Funding/sponsorships backed by campus units for events our group would be interested in hosting.”</a:t>
            </a:r>
          </a:p>
        </p:txBody>
      </p:sp>
    </p:spTree>
    <p:extLst>
      <p:ext uri="{BB962C8B-B14F-4D97-AF65-F5344CB8AC3E}">
        <p14:creationId xmlns:p14="http://schemas.microsoft.com/office/powerpoint/2010/main" val="2934259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Climate Action Items- Cont</a:t>
            </a:r>
            <a:r>
              <a:rPr lang="en-US" dirty="0"/>
              <a:t>.</a:t>
            </a:r>
          </a:p>
        </p:txBody>
      </p:sp>
      <p:sp>
        <p:nvSpPr>
          <p:cNvPr id="6" name="Content Placeholder 5"/>
          <p:cNvSpPr>
            <a:spLocks noGrp="1"/>
          </p:cNvSpPr>
          <p:nvPr>
            <p:ph idx="1"/>
          </p:nvPr>
        </p:nvSpPr>
        <p:spPr/>
        <p:txBody>
          <a:bodyPr>
            <a:normAutofit fontScale="70000" lnSpcReduction="20000"/>
          </a:bodyPr>
          <a:lstStyle/>
          <a:p>
            <a:r>
              <a:rPr lang="en-US" dirty="0"/>
              <a:t>5. Develop a formal training program for school and program level administrators (Deans, Associate Deans, &amp; Chairs) that is designed to build their leadership capacity through developing their knowledge base and skills in areas such as, but not limited to, conducting equitable search &amp; selection processes, managing conflict in the workplace, creating an inclusive and healthy workplace climate for faculty of color. </a:t>
            </a:r>
          </a:p>
          <a:p>
            <a:r>
              <a:rPr lang="en-US" dirty="0"/>
              <a:t>ACTION:</a:t>
            </a:r>
            <a:r>
              <a:rPr lang="en-US" b="1" dirty="0"/>
              <a:t> EVCA</a:t>
            </a:r>
            <a:r>
              <a:rPr lang="en-US" dirty="0"/>
              <a:t>A </a:t>
            </a:r>
            <a:r>
              <a:rPr lang="en-US" b="1" dirty="0"/>
              <a:t>Jill Purdy - </a:t>
            </a:r>
            <a:r>
              <a:rPr lang="en-US" dirty="0"/>
              <a:t>A first iteration of a development program has been created around Equity &amp; Inclusion, including training in a variety of areas from faculty searches to managing conflict. A website of faculty development opportunities has been created in Academic Affairs, and the upcoming opportunities related to Equity and Inclusion are highlighted in the following link: </a:t>
            </a:r>
            <a:r>
              <a:rPr lang="en-US" u="sng" dirty="0">
                <a:hlinkClick r:id="rId2"/>
              </a:rPr>
              <a:t>https://www.tacoma.uw.edu/academic-affairs/faculty-development-opportunities</a:t>
            </a:r>
            <a:r>
              <a:rPr lang="en-US" dirty="0"/>
              <a:t> This is currently in draft form as each of the units across campus continues to develop its offerings.</a:t>
            </a:r>
          </a:p>
          <a:p>
            <a:endParaRPr lang="en-US" dirty="0"/>
          </a:p>
        </p:txBody>
      </p:sp>
    </p:spTree>
    <p:extLst>
      <p:ext uri="{BB962C8B-B14F-4D97-AF65-F5344CB8AC3E}">
        <p14:creationId xmlns:p14="http://schemas.microsoft.com/office/powerpoint/2010/main" val="770789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Climate Action Items- Cont.</a:t>
            </a:r>
            <a:endParaRPr lang="en-US" dirty="0"/>
          </a:p>
        </p:txBody>
      </p:sp>
      <p:sp>
        <p:nvSpPr>
          <p:cNvPr id="5" name="Content Placeholder 4"/>
          <p:cNvSpPr>
            <a:spLocks noGrp="1"/>
          </p:cNvSpPr>
          <p:nvPr>
            <p:ph idx="1"/>
          </p:nvPr>
        </p:nvSpPr>
        <p:spPr>
          <a:xfrm>
            <a:off x="457200" y="1481328"/>
            <a:ext cx="8229600" cy="5224272"/>
          </a:xfrm>
        </p:spPr>
        <p:txBody>
          <a:bodyPr>
            <a:normAutofit fontScale="40000" lnSpcReduction="20000"/>
          </a:bodyPr>
          <a:lstStyle/>
          <a:p>
            <a:r>
              <a:rPr lang="en-US" dirty="0"/>
              <a:t>6. Establish a process by which senior level administrators regularly document progress made toward enhancing their skills and competencies in order to support continuous improvement in their professional roles. There should be intentional efforts made to develop their competencies around professional standards within their field and scope of responsibility. It’s strongly encouraged to use the annual review process as a vehicle to support the sharing of ongoing feedback (between the supervisor and supervisee) as it relates to professional learning each cycle.</a:t>
            </a:r>
          </a:p>
          <a:p>
            <a:r>
              <a:rPr lang="en-US" dirty="0"/>
              <a:t>Annual Review document submitted to </a:t>
            </a:r>
            <a:r>
              <a:rPr lang="en-US" b="1" dirty="0"/>
              <a:t>Chancellor Pagano</a:t>
            </a:r>
            <a:r>
              <a:rPr lang="en-US" dirty="0"/>
              <a:t> by AC/VCs must include the following: (a) major accomplishments for the past year; (b) goals contemplating for the coming year- </a:t>
            </a:r>
            <a:r>
              <a:rPr lang="en-US" i="1" dirty="0"/>
              <a:t>In particular, please outline strategies, methods, and professional development activities utilized to enhance learning and commitment to equity, inclusion, and a culture of belonging in your role as a campus leader</a:t>
            </a:r>
            <a:r>
              <a:rPr lang="en-US" dirty="0"/>
              <a:t>; and (c) mention any impediments or roadblocks that are hindering you from achieving your aspirations that I may be able to assist you with. This might include professional development, organizational issues, or resource-related constraints.</a:t>
            </a:r>
          </a:p>
          <a:p>
            <a:r>
              <a:rPr lang="en-US" dirty="0"/>
              <a:t>ACTION:</a:t>
            </a:r>
            <a:r>
              <a:rPr lang="en-US" b="1" dirty="0"/>
              <a:t> EVCAA  Jill Purdy – </a:t>
            </a:r>
            <a:r>
              <a:rPr lang="en-US" dirty="0"/>
              <a:t>All Academic Affairs leaders have committed to goals around equity &amp; inclusion. In the coming year I have asked deans to commit to the following goals:</a:t>
            </a:r>
          </a:p>
          <a:p>
            <a:pPr lvl="0"/>
            <a:r>
              <a:rPr lang="en-US" dirty="0"/>
              <a:t>Participate in formal professional development in equity and inclusion through discipline-based conferences and/or leadership development for deans.</a:t>
            </a:r>
          </a:p>
          <a:p>
            <a:pPr lvl="0"/>
            <a:r>
              <a:rPr lang="en-US" dirty="0"/>
              <a:t> Take action to support continuous improvement of the climate in your unit, especially creating an inclusive and healthy workplace climate for faculty of color.</a:t>
            </a:r>
          </a:p>
          <a:p>
            <a:pPr lvl="0"/>
            <a:r>
              <a:rPr lang="en-US" dirty="0"/>
              <a:t>Actively support recruiting qualified candidates who are representative of underutilized groups in our faculty, in particular females in the professorial ranks and African-American/Black faculty in all professorial ranks and instructional roles. </a:t>
            </a:r>
          </a:p>
          <a:p>
            <a:r>
              <a:rPr lang="en-US" dirty="0"/>
              <a:t>For the Academic Affairs leaders who manage non-faculty units such as the TLC, Library, Advising, etc. I have asked for commitment to the following goals:</a:t>
            </a:r>
          </a:p>
          <a:p>
            <a:pPr lvl="0"/>
            <a:r>
              <a:rPr lang="en-US" dirty="0"/>
              <a:t>Participate in formal professional development related to diversity, equity and/or inclusion either through UW or external opportunities.</a:t>
            </a:r>
          </a:p>
          <a:p>
            <a:pPr lvl="0"/>
            <a:r>
              <a:rPr lang="en-US" dirty="0"/>
              <a:t>Take action to support continuous improvement in creating an inclusive and healthy workplace climate.</a:t>
            </a:r>
          </a:p>
          <a:p>
            <a:pPr lvl="0"/>
            <a:r>
              <a:rPr lang="en-US" dirty="0"/>
              <a:t>If conducting a search, actively support recruiting qualified candidates who are representative of underutilized groups.</a:t>
            </a:r>
          </a:p>
          <a:p>
            <a:r>
              <a:rPr lang="en-US" dirty="0"/>
              <a:t>When all my direct reports provide a self-evaluation of performance in May of 2020, they will be required to report on their progress with respect to these goals.</a:t>
            </a:r>
          </a:p>
          <a:p>
            <a:endParaRPr lang="en-US" dirty="0"/>
          </a:p>
        </p:txBody>
      </p:sp>
    </p:spTree>
    <p:extLst>
      <p:ext uri="{BB962C8B-B14F-4D97-AF65-F5344CB8AC3E}">
        <p14:creationId xmlns:p14="http://schemas.microsoft.com/office/powerpoint/2010/main" val="4051884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485</TotalTime>
  <Words>1447</Words>
  <Application>Microsoft Office PowerPoint</Application>
  <PresentationFormat>On-screen Show (4:3)</PresentationFormat>
  <Paragraphs>72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Book Antiqua</vt:lpstr>
      <vt:lpstr>Century Gothic</vt:lpstr>
      <vt:lpstr>Verdana</vt:lpstr>
      <vt:lpstr>Wingdings 2</vt:lpstr>
      <vt:lpstr>Wingdings 3</vt:lpstr>
      <vt:lpstr>Concourse</vt:lpstr>
      <vt:lpstr>2019 AUTUMN FACULTY ASSEMBLY RETREAT</vt:lpstr>
      <vt:lpstr>Faculty Assembly Team</vt:lpstr>
      <vt:lpstr>Mission &amp; Goals for 2019-20</vt:lpstr>
      <vt:lpstr>Standing Committee Chairs</vt:lpstr>
      <vt:lpstr>Executive Council Representatives</vt:lpstr>
      <vt:lpstr>Climate Action Items</vt:lpstr>
      <vt:lpstr>Climate Action Items Cont </vt:lpstr>
      <vt:lpstr>Climate Action Items- Cont.</vt:lpstr>
      <vt:lpstr>Climate Action Items- Cont.</vt:lpstr>
      <vt:lpstr>Climate Action Items-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AUTUMN FACULTY ASSEMBLY MEETING</dc:title>
  <dc:creator>Windows User</dc:creator>
  <cp:lastModifiedBy>aseibert</cp:lastModifiedBy>
  <cp:revision>32</cp:revision>
  <cp:lastPrinted>2019-09-21T18:59:12Z</cp:lastPrinted>
  <dcterms:created xsi:type="dcterms:W3CDTF">2019-09-21T18:19:09Z</dcterms:created>
  <dcterms:modified xsi:type="dcterms:W3CDTF">2019-09-30T15:43:11Z</dcterms:modified>
</cp:coreProperties>
</file>